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605" r:id="rId3"/>
    <p:sldId id="604" r:id="rId4"/>
    <p:sldId id="608" r:id="rId5"/>
    <p:sldId id="617" r:id="rId6"/>
    <p:sldId id="609" r:id="rId7"/>
    <p:sldId id="619" r:id="rId8"/>
    <p:sldId id="621" r:id="rId9"/>
    <p:sldId id="622" r:id="rId10"/>
    <p:sldId id="623" r:id="rId11"/>
    <p:sldId id="652" r:id="rId12"/>
    <p:sldId id="625" r:id="rId13"/>
    <p:sldId id="630" r:id="rId14"/>
    <p:sldId id="610" r:id="rId15"/>
    <p:sldId id="627" r:id="rId16"/>
    <p:sldId id="650" r:id="rId17"/>
    <p:sldId id="639" r:id="rId18"/>
    <p:sldId id="637" r:id="rId19"/>
    <p:sldId id="656" r:id="rId20"/>
    <p:sldId id="657" r:id="rId21"/>
    <p:sldId id="626" r:id="rId22"/>
    <p:sldId id="646" r:id="rId23"/>
    <p:sldId id="647" r:id="rId24"/>
    <p:sldId id="648" r:id="rId25"/>
    <p:sldId id="649" r:id="rId26"/>
    <p:sldId id="635" r:id="rId27"/>
    <p:sldId id="636" r:id="rId28"/>
    <p:sldId id="653" r:id="rId29"/>
    <p:sldId id="634" r:id="rId30"/>
    <p:sldId id="651" r:id="rId31"/>
    <p:sldId id="615" r:id="rId32"/>
    <p:sldId id="645" r:id="rId33"/>
    <p:sldId id="642" r:id="rId34"/>
    <p:sldId id="616" r:id="rId35"/>
    <p:sldId id="640" r:id="rId36"/>
    <p:sldId id="643" r:id="rId37"/>
    <p:sldId id="624" r:id="rId38"/>
    <p:sldId id="632" r:id="rId39"/>
    <p:sldId id="655" r:id="rId40"/>
    <p:sldId id="65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96D4"/>
    <a:srgbClr val="F1B53B"/>
    <a:srgbClr val="405F95"/>
    <a:srgbClr val="4472C4"/>
    <a:srgbClr val="0F172B"/>
    <a:srgbClr val="28A3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hyperlink" Target="https://discovery-center.cloud.sap/servicessearch/AI%20Business%20Services/?category=ai" TargetMode="External"/><Relationship Id="rId2" Type="http://schemas.openxmlformats.org/officeDocument/2006/relationships/hyperlink" Target="https://api.sap.com/package/SAPLeonardoMLBusinessServices/rest" TargetMode="External"/><Relationship Id="rId1" Type="http://schemas.openxmlformats.org/officeDocument/2006/relationships/hyperlink" Target="https://discovery-center.cloud.sap/estimator/?commercialModel=cpea" TargetMode="External"/><Relationship Id="rId4" Type="http://schemas.openxmlformats.org/officeDocument/2006/relationships/hyperlink" Target="https://community.sap.com/topics/artificial-intelligence"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discovery-center.cloud.sap/servicessearch/AI%20Business%20Services/?category=ai" TargetMode="External"/><Relationship Id="rId2" Type="http://schemas.openxmlformats.org/officeDocument/2006/relationships/hyperlink" Target="https://api.sap.com/package/SAPLeonardoMLBusinessServices/rest" TargetMode="External"/><Relationship Id="rId1" Type="http://schemas.openxmlformats.org/officeDocument/2006/relationships/hyperlink" Target="https://discovery-center.cloud.sap/estimator/?commercialModel=cpea" TargetMode="External"/><Relationship Id="rId4" Type="http://schemas.openxmlformats.org/officeDocument/2006/relationships/hyperlink" Target="https://community.sap.com/topics/artificial-intelligence" TargetMode="Externa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011347-A5BE-44E8-A80A-3D6B3E1DDC76}"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IN"/>
        </a:p>
      </dgm:t>
    </dgm:pt>
    <dgm:pt modelId="{D384545E-7383-4DE7-B536-4A5ECAF0C730}">
      <dgm:prSet phldrT="[Text]"/>
      <dgm:spPr/>
      <dgm:t>
        <a:bodyPr/>
        <a:lstStyle/>
        <a:p>
          <a:r>
            <a:rPr lang="en-US" dirty="0"/>
            <a:t>BTP</a:t>
          </a:r>
          <a:endParaRPr lang="en-IN" dirty="0"/>
        </a:p>
      </dgm:t>
    </dgm:pt>
    <dgm:pt modelId="{D73F81AF-5467-4CE4-B6EC-50604D30F704}" type="parTrans" cxnId="{6E72B129-97C1-426E-97A0-D8D849487CB5}">
      <dgm:prSet/>
      <dgm:spPr/>
      <dgm:t>
        <a:bodyPr/>
        <a:lstStyle/>
        <a:p>
          <a:endParaRPr lang="en-IN"/>
        </a:p>
      </dgm:t>
    </dgm:pt>
    <dgm:pt modelId="{AF600117-F274-47C5-BE11-3C9404763759}" type="sibTrans" cxnId="{6E72B129-97C1-426E-97A0-D8D849487CB5}">
      <dgm:prSet/>
      <dgm:spPr/>
      <dgm:t>
        <a:bodyPr/>
        <a:lstStyle/>
        <a:p>
          <a:endParaRPr lang="en-IN"/>
        </a:p>
      </dgm:t>
    </dgm:pt>
    <dgm:pt modelId="{91656A53-7727-4152-95D7-123820D442B8}">
      <dgm:prSet phldrT="[Text]"/>
      <dgm:spPr/>
      <dgm:t>
        <a:bodyPr/>
        <a:lstStyle/>
        <a:p>
          <a:r>
            <a:rPr lang="en-US" dirty="0"/>
            <a:t>AI</a:t>
          </a:r>
          <a:endParaRPr lang="en-IN" dirty="0"/>
        </a:p>
      </dgm:t>
    </dgm:pt>
    <dgm:pt modelId="{915F9D38-124D-4A54-A6A4-6758B363A86C}" type="parTrans" cxnId="{B4E4A216-56AE-4784-B845-23EF3402B85F}">
      <dgm:prSet/>
      <dgm:spPr/>
      <dgm:t>
        <a:bodyPr/>
        <a:lstStyle/>
        <a:p>
          <a:endParaRPr lang="en-IN"/>
        </a:p>
      </dgm:t>
    </dgm:pt>
    <dgm:pt modelId="{4FA7A87A-F598-4A99-8CD8-67424BCC48F8}" type="sibTrans" cxnId="{B4E4A216-56AE-4784-B845-23EF3402B85F}">
      <dgm:prSet/>
      <dgm:spPr/>
      <dgm:t>
        <a:bodyPr/>
        <a:lstStyle/>
        <a:p>
          <a:endParaRPr lang="en-IN"/>
        </a:p>
      </dgm:t>
    </dgm:pt>
    <dgm:pt modelId="{71884BA6-9C3D-4559-8E92-857481A59932}">
      <dgm:prSet phldrT="[Text]"/>
      <dgm:spPr/>
      <dgm:t>
        <a:bodyPr/>
        <a:lstStyle/>
        <a:p>
          <a:r>
            <a:rPr lang="en-US" dirty="0"/>
            <a:t>AI Business Services</a:t>
          </a:r>
          <a:endParaRPr lang="en-IN" dirty="0"/>
        </a:p>
      </dgm:t>
    </dgm:pt>
    <dgm:pt modelId="{D1C7C9D1-A61F-4EFD-9267-F3683E62A243}" type="parTrans" cxnId="{139DA280-FB42-4DBB-9AA0-5FC8E2661E79}">
      <dgm:prSet/>
      <dgm:spPr/>
      <dgm:t>
        <a:bodyPr/>
        <a:lstStyle/>
        <a:p>
          <a:endParaRPr lang="en-IN"/>
        </a:p>
      </dgm:t>
    </dgm:pt>
    <dgm:pt modelId="{AB982EF0-B86C-49BF-835B-DF9E5A1F1AC8}" type="sibTrans" cxnId="{139DA280-FB42-4DBB-9AA0-5FC8E2661E79}">
      <dgm:prSet/>
      <dgm:spPr/>
      <dgm:t>
        <a:bodyPr/>
        <a:lstStyle/>
        <a:p>
          <a:endParaRPr lang="en-IN"/>
        </a:p>
      </dgm:t>
    </dgm:pt>
    <dgm:pt modelId="{B65C7DE6-CB28-4111-91BE-905C6ACB0938}">
      <dgm:prSet phldrT="[Text]"/>
      <dgm:spPr/>
      <dgm:t>
        <a:bodyPr/>
        <a:lstStyle/>
        <a:p>
          <a:r>
            <a:rPr lang="en-US" dirty="0"/>
            <a:t>Integrations</a:t>
          </a:r>
          <a:endParaRPr lang="en-IN" dirty="0"/>
        </a:p>
      </dgm:t>
    </dgm:pt>
    <dgm:pt modelId="{79FAE526-8E88-4E10-8BD7-8782E2619111}" type="parTrans" cxnId="{8BE17FD4-E0C7-48AF-AA97-DADFE2FA6330}">
      <dgm:prSet/>
      <dgm:spPr/>
      <dgm:t>
        <a:bodyPr/>
        <a:lstStyle/>
        <a:p>
          <a:endParaRPr lang="en-IN"/>
        </a:p>
      </dgm:t>
    </dgm:pt>
    <dgm:pt modelId="{5C3B5522-FD93-4B9F-A01D-EE73B48DAC54}" type="sibTrans" cxnId="{8BE17FD4-E0C7-48AF-AA97-DADFE2FA6330}">
      <dgm:prSet/>
      <dgm:spPr/>
      <dgm:t>
        <a:bodyPr/>
        <a:lstStyle/>
        <a:p>
          <a:endParaRPr lang="en-IN"/>
        </a:p>
      </dgm:t>
    </dgm:pt>
    <dgm:pt modelId="{6D1D091C-9214-4AC6-9A23-147E425F37FB}">
      <dgm:prSet phldrT="[Text]"/>
      <dgm:spPr/>
      <dgm:t>
        <a:bodyPr/>
        <a:lstStyle/>
        <a:p>
          <a:r>
            <a:rPr lang="en-US" dirty="0"/>
            <a:t>Node-RED</a:t>
          </a:r>
          <a:endParaRPr lang="en-IN" dirty="0"/>
        </a:p>
      </dgm:t>
    </dgm:pt>
    <dgm:pt modelId="{8BFEF747-809A-4B5C-9DBB-55612321E126}" type="parTrans" cxnId="{A3AF68A3-3A38-471E-B81F-19DA6E6009DE}">
      <dgm:prSet/>
      <dgm:spPr/>
      <dgm:t>
        <a:bodyPr/>
        <a:lstStyle/>
        <a:p>
          <a:endParaRPr lang="en-IN"/>
        </a:p>
      </dgm:t>
    </dgm:pt>
    <dgm:pt modelId="{4F6807A0-8411-496A-94D0-AB91CAA4132A}" type="sibTrans" cxnId="{A3AF68A3-3A38-471E-B81F-19DA6E6009DE}">
      <dgm:prSet/>
      <dgm:spPr/>
      <dgm:t>
        <a:bodyPr/>
        <a:lstStyle/>
        <a:p>
          <a:endParaRPr lang="en-IN"/>
        </a:p>
      </dgm:t>
    </dgm:pt>
    <dgm:pt modelId="{33DF3AD2-B353-4A76-B8C7-2EB35F7AA01C}">
      <dgm:prSet phldrT="[Text]"/>
      <dgm:spPr/>
      <dgm:t>
        <a:bodyPr/>
        <a:lstStyle/>
        <a:p>
          <a:r>
            <a:rPr lang="en-US" dirty="0"/>
            <a:t>Ngrok</a:t>
          </a:r>
          <a:endParaRPr lang="en-IN" dirty="0"/>
        </a:p>
      </dgm:t>
    </dgm:pt>
    <dgm:pt modelId="{2BC778C1-DA4C-4FAA-8B93-92C16FB91BC3}" type="parTrans" cxnId="{1B158FB3-EF7B-4555-BA1F-68071FF09A19}">
      <dgm:prSet/>
      <dgm:spPr/>
      <dgm:t>
        <a:bodyPr/>
        <a:lstStyle/>
        <a:p>
          <a:endParaRPr lang="en-IN"/>
        </a:p>
      </dgm:t>
    </dgm:pt>
    <dgm:pt modelId="{A7E2CA6C-8117-460F-8C35-44DDD093D369}" type="sibTrans" cxnId="{1B158FB3-EF7B-4555-BA1F-68071FF09A19}">
      <dgm:prSet/>
      <dgm:spPr/>
      <dgm:t>
        <a:bodyPr/>
        <a:lstStyle/>
        <a:p>
          <a:endParaRPr lang="en-IN"/>
        </a:p>
      </dgm:t>
    </dgm:pt>
    <dgm:pt modelId="{C0B6D725-E454-41C4-9CC3-539BBC00D2C5}">
      <dgm:prSet phldrT="[Text]"/>
      <dgm:spPr/>
      <dgm:t>
        <a:bodyPr/>
        <a:lstStyle/>
        <a:p>
          <a:r>
            <a:rPr lang="en-US" dirty="0"/>
            <a:t>Build Process Automation</a:t>
          </a:r>
          <a:endParaRPr lang="en-IN" dirty="0"/>
        </a:p>
      </dgm:t>
    </dgm:pt>
    <dgm:pt modelId="{E2EA9D46-E6A9-489E-AEFD-B320A09962B9}" type="parTrans" cxnId="{FE2C77C8-4C22-451C-8742-4B89E04AA7AA}">
      <dgm:prSet/>
      <dgm:spPr/>
      <dgm:t>
        <a:bodyPr/>
        <a:lstStyle/>
        <a:p>
          <a:endParaRPr lang="en-IN"/>
        </a:p>
      </dgm:t>
    </dgm:pt>
    <dgm:pt modelId="{B4DEC3B8-DB4D-4239-8DC5-3C8604B2D68C}" type="sibTrans" cxnId="{FE2C77C8-4C22-451C-8742-4B89E04AA7AA}">
      <dgm:prSet/>
      <dgm:spPr/>
      <dgm:t>
        <a:bodyPr/>
        <a:lstStyle/>
        <a:p>
          <a:endParaRPr lang="en-IN"/>
        </a:p>
      </dgm:t>
    </dgm:pt>
    <dgm:pt modelId="{85F8D79D-56CD-45A1-844B-7480D9C85625}" type="pres">
      <dgm:prSet presAssocID="{ED011347-A5BE-44E8-A80A-3D6B3E1DDC76}" presName="diagram" presStyleCnt="0">
        <dgm:presLayoutVars>
          <dgm:dir/>
          <dgm:resizeHandles val="exact"/>
        </dgm:presLayoutVars>
      </dgm:prSet>
      <dgm:spPr/>
    </dgm:pt>
    <dgm:pt modelId="{ABED4DC3-3B3D-4AC9-891D-55FBC5A27E39}" type="pres">
      <dgm:prSet presAssocID="{D384545E-7383-4DE7-B536-4A5ECAF0C730}" presName="node" presStyleLbl="node1" presStyleIdx="0" presStyleCnt="7">
        <dgm:presLayoutVars>
          <dgm:bulletEnabled val="1"/>
        </dgm:presLayoutVars>
      </dgm:prSet>
      <dgm:spPr/>
    </dgm:pt>
    <dgm:pt modelId="{B8A5E145-E379-4195-A526-FE0B13A53CD4}" type="pres">
      <dgm:prSet presAssocID="{AF600117-F274-47C5-BE11-3C9404763759}" presName="sibTrans" presStyleCnt="0"/>
      <dgm:spPr/>
    </dgm:pt>
    <dgm:pt modelId="{E5F8A983-54F6-4941-90BF-A46EF5C72263}" type="pres">
      <dgm:prSet presAssocID="{91656A53-7727-4152-95D7-123820D442B8}" presName="node" presStyleLbl="node1" presStyleIdx="1" presStyleCnt="7">
        <dgm:presLayoutVars>
          <dgm:bulletEnabled val="1"/>
        </dgm:presLayoutVars>
      </dgm:prSet>
      <dgm:spPr/>
    </dgm:pt>
    <dgm:pt modelId="{958CAF93-6D9D-412E-8607-50C6AA5D3B02}" type="pres">
      <dgm:prSet presAssocID="{4FA7A87A-F598-4A99-8CD8-67424BCC48F8}" presName="sibTrans" presStyleCnt="0"/>
      <dgm:spPr/>
    </dgm:pt>
    <dgm:pt modelId="{BC129BF8-8BF5-4FA0-A762-6AEB2B142334}" type="pres">
      <dgm:prSet presAssocID="{71884BA6-9C3D-4559-8E92-857481A59932}" presName="node" presStyleLbl="node1" presStyleIdx="2" presStyleCnt="7">
        <dgm:presLayoutVars>
          <dgm:bulletEnabled val="1"/>
        </dgm:presLayoutVars>
      </dgm:prSet>
      <dgm:spPr/>
    </dgm:pt>
    <dgm:pt modelId="{DA4FDE65-46CC-4477-9912-FAD0DC3B5F3C}" type="pres">
      <dgm:prSet presAssocID="{AB982EF0-B86C-49BF-835B-DF9E5A1F1AC8}" presName="sibTrans" presStyleCnt="0"/>
      <dgm:spPr/>
    </dgm:pt>
    <dgm:pt modelId="{59740CA2-6F2C-4D4A-BDCF-C40315322FBF}" type="pres">
      <dgm:prSet presAssocID="{B65C7DE6-CB28-4111-91BE-905C6ACB0938}" presName="node" presStyleLbl="node1" presStyleIdx="3" presStyleCnt="7">
        <dgm:presLayoutVars>
          <dgm:bulletEnabled val="1"/>
        </dgm:presLayoutVars>
      </dgm:prSet>
      <dgm:spPr/>
    </dgm:pt>
    <dgm:pt modelId="{1A7CAEBA-681B-4D86-951F-EA186CF57B66}" type="pres">
      <dgm:prSet presAssocID="{5C3B5522-FD93-4B9F-A01D-EE73B48DAC54}" presName="sibTrans" presStyleCnt="0"/>
      <dgm:spPr/>
    </dgm:pt>
    <dgm:pt modelId="{B3E151D0-9E3E-457B-B89A-E32078D96D89}" type="pres">
      <dgm:prSet presAssocID="{6D1D091C-9214-4AC6-9A23-147E425F37FB}" presName="node" presStyleLbl="node1" presStyleIdx="4" presStyleCnt="7">
        <dgm:presLayoutVars>
          <dgm:bulletEnabled val="1"/>
        </dgm:presLayoutVars>
      </dgm:prSet>
      <dgm:spPr/>
    </dgm:pt>
    <dgm:pt modelId="{99B7847D-5E6F-4F84-B500-B9002115CE3A}" type="pres">
      <dgm:prSet presAssocID="{4F6807A0-8411-496A-94D0-AB91CAA4132A}" presName="sibTrans" presStyleCnt="0"/>
      <dgm:spPr/>
    </dgm:pt>
    <dgm:pt modelId="{A2F5D415-4C5F-4303-A083-5329AB63B33D}" type="pres">
      <dgm:prSet presAssocID="{33DF3AD2-B353-4A76-B8C7-2EB35F7AA01C}" presName="node" presStyleLbl="node1" presStyleIdx="5" presStyleCnt="7">
        <dgm:presLayoutVars>
          <dgm:bulletEnabled val="1"/>
        </dgm:presLayoutVars>
      </dgm:prSet>
      <dgm:spPr/>
    </dgm:pt>
    <dgm:pt modelId="{D4ADFD86-3A25-4D69-A40D-62798BA2B96E}" type="pres">
      <dgm:prSet presAssocID="{A7E2CA6C-8117-460F-8C35-44DDD093D369}" presName="sibTrans" presStyleCnt="0"/>
      <dgm:spPr/>
    </dgm:pt>
    <dgm:pt modelId="{950210AD-4213-43F3-919F-5A5DE2D8C25C}" type="pres">
      <dgm:prSet presAssocID="{C0B6D725-E454-41C4-9CC3-539BBC00D2C5}" presName="node" presStyleLbl="node1" presStyleIdx="6" presStyleCnt="7">
        <dgm:presLayoutVars>
          <dgm:bulletEnabled val="1"/>
        </dgm:presLayoutVars>
      </dgm:prSet>
      <dgm:spPr/>
    </dgm:pt>
  </dgm:ptLst>
  <dgm:cxnLst>
    <dgm:cxn modelId="{44AFDE00-1473-4A69-A66A-C9DC69D6CD28}" type="presOf" srcId="{ED011347-A5BE-44E8-A80A-3D6B3E1DDC76}" destId="{85F8D79D-56CD-45A1-844B-7480D9C85625}" srcOrd="0" destOrd="0" presId="urn:microsoft.com/office/officeart/2005/8/layout/default"/>
    <dgm:cxn modelId="{B4E4A216-56AE-4784-B845-23EF3402B85F}" srcId="{ED011347-A5BE-44E8-A80A-3D6B3E1DDC76}" destId="{91656A53-7727-4152-95D7-123820D442B8}" srcOrd="1" destOrd="0" parTransId="{915F9D38-124D-4A54-A6A4-6758B363A86C}" sibTransId="{4FA7A87A-F598-4A99-8CD8-67424BCC48F8}"/>
    <dgm:cxn modelId="{267CFA1B-04E5-4AD1-8715-9B91FE80EA25}" type="presOf" srcId="{6D1D091C-9214-4AC6-9A23-147E425F37FB}" destId="{B3E151D0-9E3E-457B-B89A-E32078D96D89}" srcOrd="0" destOrd="0" presId="urn:microsoft.com/office/officeart/2005/8/layout/default"/>
    <dgm:cxn modelId="{6E72B129-97C1-426E-97A0-D8D849487CB5}" srcId="{ED011347-A5BE-44E8-A80A-3D6B3E1DDC76}" destId="{D384545E-7383-4DE7-B536-4A5ECAF0C730}" srcOrd="0" destOrd="0" parTransId="{D73F81AF-5467-4CE4-B6EC-50604D30F704}" sibTransId="{AF600117-F274-47C5-BE11-3C9404763759}"/>
    <dgm:cxn modelId="{D6EEAA3B-20E3-4312-BE49-E401B8D81CC4}" type="presOf" srcId="{33DF3AD2-B353-4A76-B8C7-2EB35F7AA01C}" destId="{A2F5D415-4C5F-4303-A083-5329AB63B33D}" srcOrd="0" destOrd="0" presId="urn:microsoft.com/office/officeart/2005/8/layout/default"/>
    <dgm:cxn modelId="{F9DA4F47-92AB-4E51-93F0-2F7CDB45906A}" type="presOf" srcId="{D384545E-7383-4DE7-B536-4A5ECAF0C730}" destId="{ABED4DC3-3B3D-4AC9-891D-55FBC5A27E39}" srcOrd="0" destOrd="0" presId="urn:microsoft.com/office/officeart/2005/8/layout/default"/>
    <dgm:cxn modelId="{983A786D-7BAD-499A-B8D2-4E2EDA037C86}" type="presOf" srcId="{71884BA6-9C3D-4559-8E92-857481A59932}" destId="{BC129BF8-8BF5-4FA0-A762-6AEB2B142334}" srcOrd="0" destOrd="0" presId="urn:microsoft.com/office/officeart/2005/8/layout/default"/>
    <dgm:cxn modelId="{F4925071-EA75-43D5-8739-30A60B23B35F}" type="presOf" srcId="{91656A53-7727-4152-95D7-123820D442B8}" destId="{E5F8A983-54F6-4941-90BF-A46EF5C72263}" srcOrd="0" destOrd="0" presId="urn:microsoft.com/office/officeart/2005/8/layout/default"/>
    <dgm:cxn modelId="{139DA280-FB42-4DBB-9AA0-5FC8E2661E79}" srcId="{ED011347-A5BE-44E8-A80A-3D6B3E1DDC76}" destId="{71884BA6-9C3D-4559-8E92-857481A59932}" srcOrd="2" destOrd="0" parTransId="{D1C7C9D1-A61F-4EFD-9267-F3683E62A243}" sibTransId="{AB982EF0-B86C-49BF-835B-DF9E5A1F1AC8}"/>
    <dgm:cxn modelId="{711E5186-E7C5-433A-8F3D-0BACFCF008E7}" type="presOf" srcId="{C0B6D725-E454-41C4-9CC3-539BBC00D2C5}" destId="{950210AD-4213-43F3-919F-5A5DE2D8C25C}" srcOrd="0" destOrd="0" presId="urn:microsoft.com/office/officeart/2005/8/layout/default"/>
    <dgm:cxn modelId="{A3AF68A3-3A38-471E-B81F-19DA6E6009DE}" srcId="{ED011347-A5BE-44E8-A80A-3D6B3E1DDC76}" destId="{6D1D091C-9214-4AC6-9A23-147E425F37FB}" srcOrd="4" destOrd="0" parTransId="{8BFEF747-809A-4B5C-9DBB-55612321E126}" sibTransId="{4F6807A0-8411-496A-94D0-AB91CAA4132A}"/>
    <dgm:cxn modelId="{2F03D4AF-527F-4A8E-A0CD-D19C0842879B}" type="presOf" srcId="{B65C7DE6-CB28-4111-91BE-905C6ACB0938}" destId="{59740CA2-6F2C-4D4A-BDCF-C40315322FBF}" srcOrd="0" destOrd="0" presId="urn:microsoft.com/office/officeart/2005/8/layout/default"/>
    <dgm:cxn modelId="{1B158FB3-EF7B-4555-BA1F-68071FF09A19}" srcId="{ED011347-A5BE-44E8-A80A-3D6B3E1DDC76}" destId="{33DF3AD2-B353-4A76-B8C7-2EB35F7AA01C}" srcOrd="5" destOrd="0" parTransId="{2BC778C1-DA4C-4FAA-8B93-92C16FB91BC3}" sibTransId="{A7E2CA6C-8117-460F-8C35-44DDD093D369}"/>
    <dgm:cxn modelId="{FE2C77C8-4C22-451C-8742-4B89E04AA7AA}" srcId="{ED011347-A5BE-44E8-A80A-3D6B3E1DDC76}" destId="{C0B6D725-E454-41C4-9CC3-539BBC00D2C5}" srcOrd="6" destOrd="0" parTransId="{E2EA9D46-E6A9-489E-AEFD-B320A09962B9}" sibTransId="{B4DEC3B8-DB4D-4239-8DC5-3C8604B2D68C}"/>
    <dgm:cxn modelId="{8BE17FD4-E0C7-48AF-AA97-DADFE2FA6330}" srcId="{ED011347-A5BE-44E8-A80A-3D6B3E1DDC76}" destId="{B65C7DE6-CB28-4111-91BE-905C6ACB0938}" srcOrd="3" destOrd="0" parTransId="{79FAE526-8E88-4E10-8BD7-8782E2619111}" sibTransId="{5C3B5522-FD93-4B9F-A01D-EE73B48DAC54}"/>
    <dgm:cxn modelId="{19E7F040-38F7-4D31-B956-048FB4FC548B}" type="presParOf" srcId="{85F8D79D-56CD-45A1-844B-7480D9C85625}" destId="{ABED4DC3-3B3D-4AC9-891D-55FBC5A27E39}" srcOrd="0" destOrd="0" presId="urn:microsoft.com/office/officeart/2005/8/layout/default"/>
    <dgm:cxn modelId="{7D16577A-48AB-4664-8B5B-C1F3ACB07275}" type="presParOf" srcId="{85F8D79D-56CD-45A1-844B-7480D9C85625}" destId="{B8A5E145-E379-4195-A526-FE0B13A53CD4}" srcOrd="1" destOrd="0" presId="urn:microsoft.com/office/officeart/2005/8/layout/default"/>
    <dgm:cxn modelId="{1D6CCB7B-9CCA-40DD-9ADD-71A8E16E3463}" type="presParOf" srcId="{85F8D79D-56CD-45A1-844B-7480D9C85625}" destId="{E5F8A983-54F6-4941-90BF-A46EF5C72263}" srcOrd="2" destOrd="0" presId="urn:microsoft.com/office/officeart/2005/8/layout/default"/>
    <dgm:cxn modelId="{A47DBDE1-0672-4D76-8E70-2663FB34DADB}" type="presParOf" srcId="{85F8D79D-56CD-45A1-844B-7480D9C85625}" destId="{958CAF93-6D9D-412E-8607-50C6AA5D3B02}" srcOrd="3" destOrd="0" presId="urn:microsoft.com/office/officeart/2005/8/layout/default"/>
    <dgm:cxn modelId="{6A28BA2B-9F18-47F8-8304-C941204BFFD7}" type="presParOf" srcId="{85F8D79D-56CD-45A1-844B-7480D9C85625}" destId="{BC129BF8-8BF5-4FA0-A762-6AEB2B142334}" srcOrd="4" destOrd="0" presId="urn:microsoft.com/office/officeart/2005/8/layout/default"/>
    <dgm:cxn modelId="{559970F9-9890-42A3-A9D6-D7FDAD37C26E}" type="presParOf" srcId="{85F8D79D-56CD-45A1-844B-7480D9C85625}" destId="{DA4FDE65-46CC-4477-9912-FAD0DC3B5F3C}" srcOrd="5" destOrd="0" presId="urn:microsoft.com/office/officeart/2005/8/layout/default"/>
    <dgm:cxn modelId="{FDD86489-1239-4B8D-A2A2-6AB59E8FAA54}" type="presParOf" srcId="{85F8D79D-56CD-45A1-844B-7480D9C85625}" destId="{59740CA2-6F2C-4D4A-BDCF-C40315322FBF}" srcOrd="6" destOrd="0" presId="urn:microsoft.com/office/officeart/2005/8/layout/default"/>
    <dgm:cxn modelId="{B4BF7DB7-E37E-48CE-94FC-3FDA29D1D53A}" type="presParOf" srcId="{85F8D79D-56CD-45A1-844B-7480D9C85625}" destId="{1A7CAEBA-681B-4D86-951F-EA186CF57B66}" srcOrd="7" destOrd="0" presId="urn:microsoft.com/office/officeart/2005/8/layout/default"/>
    <dgm:cxn modelId="{F5D8AFF2-5C17-4F23-BF74-054FBD386080}" type="presParOf" srcId="{85F8D79D-56CD-45A1-844B-7480D9C85625}" destId="{B3E151D0-9E3E-457B-B89A-E32078D96D89}" srcOrd="8" destOrd="0" presId="urn:microsoft.com/office/officeart/2005/8/layout/default"/>
    <dgm:cxn modelId="{05482B93-D2F6-4C20-A49B-8C86170F1682}" type="presParOf" srcId="{85F8D79D-56CD-45A1-844B-7480D9C85625}" destId="{99B7847D-5E6F-4F84-B500-B9002115CE3A}" srcOrd="9" destOrd="0" presId="urn:microsoft.com/office/officeart/2005/8/layout/default"/>
    <dgm:cxn modelId="{6A8B8A67-3E41-47E9-B3C1-3783A55C5BC4}" type="presParOf" srcId="{85F8D79D-56CD-45A1-844B-7480D9C85625}" destId="{A2F5D415-4C5F-4303-A083-5329AB63B33D}" srcOrd="10" destOrd="0" presId="urn:microsoft.com/office/officeart/2005/8/layout/default"/>
    <dgm:cxn modelId="{174A759A-6FB7-4576-A4E9-345D176F23C0}" type="presParOf" srcId="{85F8D79D-56CD-45A1-844B-7480D9C85625}" destId="{D4ADFD86-3A25-4D69-A40D-62798BA2B96E}" srcOrd="11" destOrd="0" presId="urn:microsoft.com/office/officeart/2005/8/layout/default"/>
    <dgm:cxn modelId="{B3159739-265F-4744-A5AB-7AF48E904A15}" type="presParOf" srcId="{85F8D79D-56CD-45A1-844B-7480D9C85625}" destId="{950210AD-4213-43F3-919F-5A5DE2D8C25C}"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011347-A5BE-44E8-A80A-3D6B3E1DDC76}" type="doc">
      <dgm:prSet loTypeId="urn:microsoft.com/office/officeart/2005/8/layout/default" loCatId="list" qsTypeId="urn:microsoft.com/office/officeart/2005/8/quickstyle/simple1" qsCatId="simple" csTypeId="urn:microsoft.com/office/officeart/2005/8/colors/accent6_1" csCatId="accent6" phldr="1"/>
      <dgm:spPr/>
      <dgm:t>
        <a:bodyPr/>
        <a:lstStyle/>
        <a:p>
          <a:endParaRPr lang="en-IN"/>
        </a:p>
      </dgm:t>
    </dgm:pt>
    <dgm:pt modelId="{D384545E-7383-4DE7-B536-4A5ECAF0C730}">
      <dgm:prSet phldrT="[Text]"/>
      <dgm:spPr/>
      <dgm:t>
        <a:bodyPr/>
        <a:lstStyle/>
        <a:p>
          <a:r>
            <a:rPr lang="en-US" dirty="0">
              <a:hlinkClick xmlns:r="http://schemas.openxmlformats.org/officeDocument/2006/relationships" r:id="rId1"/>
            </a:rPr>
            <a:t>Estimator</a:t>
          </a:r>
          <a:endParaRPr lang="en-IN" dirty="0"/>
        </a:p>
      </dgm:t>
    </dgm:pt>
    <dgm:pt modelId="{D73F81AF-5467-4CE4-B6EC-50604D30F704}" type="parTrans" cxnId="{6E72B129-97C1-426E-97A0-D8D849487CB5}">
      <dgm:prSet/>
      <dgm:spPr/>
      <dgm:t>
        <a:bodyPr/>
        <a:lstStyle/>
        <a:p>
          <a:endParaRPr lang="en-IN"/>
        </a:p>
      </dgm:t>
    </dgm:pt>
    <dgm:pt modelId="{AF600117-F274-47C5-BE11-3C9404763759}" type="sibTrans" cxnId="{6E72B129-97C1-426E-97A0-D8D849487CB5}">
      <dgm:prSet/>
      <dgm:spPr/>
      <dgm:t>
        <a:bodyPr/>
        <a:lstStyle/>
        <a:p>
          <a:endParaRPr lang="en-IN"/>
        </a:p>
      </dgm:t>
    </dgm:pt>
    <dgm:pt modelId="{71884BA6-9C3D-4559-8E92-857481A59932}">
      <dgm:prSet phldrT="[Text]"/>
      <dgm:spPr/>
      <dgm:t>
        <a:bodyPr/>
        <a:lstStyle/>
        <a:p>
          <a:r>
            <a:rPr lang="en-US" dirty="0">
              <a:hlinkClick xmlns:r="http://schemas.openxmlformats.org/officeDocument/2006/relationships" r:id="rId2"/>
            </a:rPr>
            <a:t>BA HUB</a:t>
          </a:r>
          <a:endParaRPr lang="en-IN" dirty="0"/>
        </a:p>
      </dgm:t>
    </dgm:pt>
    <dgm:pt modelId="{D1C7C9D1-A61F-4EFD-9267-F3683E62A243}" type="parTrans" cxnId="{139DA280-FB42-4DBB-9AA0-5FC8E2661E79}">
      <dgm:prSet/>
      <dgm:spPr/>
      <dgm:t>
        <a:bodyPr/>
        <a:lstStyle/>
        <a:p>
          <a:endParaRPr lang="en-IN"/>
        </a:p>
      </dgm:t>
    </dgm:pt>
    <dgm:pt modelId="{AB982EF0-B86C-49BF-835B-DF9E5A1F1AC8}" type="sibTrans" cxnId="{139DA280-FB42-4DBB-9AA0-5FC8E2661E79}">
      <dgm:prSet/>
      <dgm:spPr/>
      <dgm:t>
        <a:bodyPr/>
        <a:lstStyle/>
        <a:p>
          <a:endParaRPr lang="en-IN"/>
        </a:p>
      </dgm:t>
    </dgm:pt>
    <dgm:pt modelId="{B65C7DE6-CB28-4111-91BE-905C6ACB0938}">
      <dgm:prSet phldrT="[Text]"/>
      <dgm:spPr/>
      <dgm:t>
        <a:bodyPr/>
        <a:lstStyle/>
        <a:p>
          <a:r>
            <a:rPr lang="en-US" dirty="0">
              <a:hlinkClick xmlns:r="http://schemas.openxmlformats.org/officeDocument/2006/relationships" r:id="rId3"/>
            </a:rPr>
            <a:t>Discovery</a:t>
          </a:r>
          <a:endParaRPr lang="en-IN" dirty="0"/>
        </a:p>
      </dgm:t>
    </dgm:pt>
    <dgm:pt modelId="{79FAE526-8E88-4E10-8BD7-8782E2619111}" type="parTrans" cxnId="{8BE17FD4-E0C7-48AF-AA97-DADFE2FA6330}">
      <dgm:prSet/>
      <dgm:spPr/>
      <dgm:t>
        <a:bodyPr/>
        <a:lstStyle/>
        <a:p>
          <a:endParaRPr lang="en-IN"/>
        </a:p>
      </dgm:t>
    </dgm:pt>
    <dgm:pt modelId="{5C3B5522-FD93-4B9F-A01D-EE73B48DAC54}" type="sibTrans" cxnId="{8BE17FD4-E0C7-48AF-AA97-DADFE2FA6330}">
      <dgm:prSet/>
      <dgm:spPr/>
      <dgm:t>
        <a:bodyPr/>
        <a:lstStyle/>
        <a:p>
          <a:endParaRPr lang="en-IN"/>
        </a:p>
      </dgm:t>
    </dgm:pt>
    <dgm:pt modelId="{6D1D091C-9214-4AC6-9A23-147E425F37FB}">
      <dgm:prSet phldrT="[Text]"/>
      <dgm:spPr/>
      <dgm:t>
        <a:bodyPr/>
        <a:lstStyle/>
        <a:p>
          <a:r>
            <a:rPr lang="en-US" dirty="0">
              <a:hlinkClick xmlns:r="http://schemas.openxmlformats.org/officeDocument/2006/relationships" r:id="rId4"/>
            </a:rPr>
            <a:t>SCN</a:t>
          </a:r>
          <a:endParaRPr lang="en-IN" dirty="0"/>
        </a:p>
      </dgm:t>
    </dgm:pt>
    <dgm:pt modelId="{8BFEF747-809A-4B5C-9DBB-55612321E126}" type="parTrans" cxnId="{A3AF68A3-3A38-471E-B81F-19DA6E6009DE}">
      <dgm:prSet/>
      <dgm:spPr/>
      <dgm:t>
        <a:bodyPr/>
        <a:lstStyle/>
        <a:p>
          <a:endParaRPr lang="en-IN"/>
        </a:p>
      </dgm:t>
    </dgm:pt>
    <dgm:pt modelId="{4F6807A0-8411-496A-94D0-AB91CAA4132A}" type="sibTrans" cxnId="{A3AF68A3-3A38-471E-B81F-19DA6E6009DE}">
      <dgm:prSet/>
      <dgm:spPr/>
      <dgm:t>
        <a:bodyPr/>
        <a:lstStyle/>
        <a:p>
          <a:endParaRPr lang="en-IN"/>
        </a:p>
      </dgm:t>
    </dgm:pt>
    <dgm:pt modelId="{85F8D79D-56CD-45A1-844B-7480D9C85625}" type="pres">
      <dgm:prSet presAssocID="{ED011347-A5BE-44E8-A80A-3D6B3E1DDC76}" presName="diagram" presStyleCnt="0">
        <dgm:presLayoutVars>
          <dgm:dir/>
          <dgm:resizeHandles val="exact"/>
        </dgm:presLayoutVars>
      </dgm:prSet>
      <dgm:spPr/>
    </dgm:pt>
    <dgm:pt modelId="{ABED4DC3-3B3D-4AC9-891D-55FBC5A27E39}" type="pres">
      <dgm:prSet presAssocID="{D384545E-7383-4DE7-B536-4A5ECAF0C730}" presName="node" presStyleLbl="node1" presStyleIdx="0" presStyleCnt="4">
        <dgm:presLayoutVars>
          <dgm:bulletEnabled val="1"/>
        </dgm:presLayoutVars>
      </dgm:prSet>
      <dgm:spPr/>
    </dgm:pt>
    <dgm:pt modelId="{B8A5E145-E379-4195-A526-FE0B13A53CD4}" type="pres">
      <dgm:prSet presAssocID="{AF600117-F274-47C5-BE11-3C9404763759}" presName="sibTrans" presStyleCnt="0"/>
      <dgm:spPr/>
    </dgm:pt>
    <dgm:pt modelId="{BC129BF8-8BF5-4FA0-A762-6AEB2B142334}" type="pres">
      <dgm:prSet presAssocID="{71884BA6-9C3D-4559-8E92-857481A59932}" presName="node" presStyleLbl="node1" presStyleIdx="1" presStyleCnt="4">
        <dgm:presLayoutVars>
          <dgm:bulletEnabled val="1"/>
        </dgm:presLayoutVars>
      </dgm:prSet>
      <dgm:spPr/>
    </dgm:pt>
    <dgm:pt modelId="{DA4FDE65-46CC-4477-9912-FAD0DC3B5F3C}" type="pres">
      <dgm:prSet presAssocID="{AB982EF0-B86C-49BF-835B-DF9E5A1F1AC8}" presName="sibTrans" presStyleCnt="0"/>
      <dgm:spPr/>
    </dgm:pt>
    <dgm:pt modelId="{59740CA2-6F2C-4D4A-BDCF-C40315322FBF}" type="pres">
      <dgm:prSet presAssocID="{B65C7DE6-CB28-4111-91BE-905C6ACB0938}" presName="node" presStyleLbl="node1" presStyleIdx="2" presStyleCnt="4">
        <dgm:presLayoutVars>
          <dgm:bulletEnabled val="1"/>
        </dgm:presLayoutVars>
      </dgm:prSet>
      <dgm:spPr/>
    </dgm:pt>
    <dgm:pt modelId="{1A7CAEBA-681B-4D86-951F-EA186CF57B66}" type="pres">
      <dgm:prSet presAssocID="{5C3B5522-FD93-4B9F-A01D-EE73B48DAC54}" presName="sibTrans" presStyleCnt="0"/>
      <dgm:spPr/>
    </dgm:pt>
    <dgm:pt modelId="{B3E151D0-9E3E-457B-B89A-E32078D96D89}" type="pres">
      <dgm:prSet presAssocID="{6D1D091C-9214-4AC6-9A23-147E425F37FB}" presName="node" presStyleLbl="node1" presStyleIdx="3" presStyleCnt="4">
        <dgm:presLayoutVars>
          <dgm:bulletEnabled val="1"/>
        </dgm:presLayoutVars>
      </dgm:prSet>
      <dgm:spPr/>
    </dgm:pt>
  </dgm:ptLst>
  <dgm:cxnLst>
    <dgm:cxn modelId="{44AFDE00-1473-4A69-A66A-C9DC69D6CD28}" type="presOf" srcId="{ED011347-A5BE-44E8-A80A-3D6B3E1DDC76}" destId="{85F8D79D-56CD-45A1-844B-7480D9C85625}" srcOrd="0" destOrd="0" presId="urn:microsoft.com/office/officeart/2005/8/layout/default"/>
    <dgm:cxn modelId="{267CFA1B-04E5-4AD1-8715-9B91FE80EA25}" type="presOf" srcId="{6D1D091C-9214-4AC6-9A23-147E425F37FB}" destId="{B3E151D0-9E3E-457B-B89A-E32078D96D89}" srcOrd="0" destOrd="0" presId="urn:microsoft.com/office/officeart/2005/8/layout/default"/>
    <dgm:cxn modelId="{6E72B129-97C1-426E-97A0-D8D849487CB5}" srcId="{ED011347-A5BE-44E8-A80A-3D6B3E1DDC76}" destId="{D384545E-7383-4DE7-B536-4A5ECAF0C730}" srcOrd="0" destOrd="0" parTransId="{D73F81AF-5467-4CE4-B6EC-50604D30F704}" sibTransId="{AF600117-F274-47C5-BE11-3C9404763759}"/>
    <dgm:cxn modelId="{F9DA4F47-92AB-4E51-93F0-2F7CDB45906A}" type="presOf" srcId="{D384545E-7383-4DE7-B536-4A5ECAF0C730}" destId="{ABED4DC3-3B3D-4AC9-891D-55FBC5A27E39}" srcOrd="0" destOrd="0" presId="urn:microsoft.com/office/officeart/2005/8/layout/default"/>
    <dgm:cxn modelId="{983A786D-7BAD-499A-B8D2-4E2EDA037C86}" type="presOf" srcId="{71884BA6-9C3D-4559-8E92-857481A59932}" destId="{BC129BF8-8BF5-4FA0-A762-6AEB2B142334}" srcOrd="0" destOrd="0" presId="urn:microsoft.com/office/officeart/2005/8/layout/default"/>
    <dgm:cxn modelId="{139DA280-FB42-4DBB-9AA0-5FC8E2661E79}" srcId="{ED011347-A5BE-44E8-A80A-3D6B3E1DDC76}" destId="{71884BA6-9C3D-4559-8E92-857481A59932}" srcOrd="1" destOrd="0" parTransId="{D1C7C9D1-A61F-4EFD-9267-F3683E62A243}" sibTransId="{AB982EF0-B86C-49BF-835B-DF9E5A1F1AC8}"/>
    <dgm:cxn modelId="{A3AF68A3-3A38-471E-B81F-19DA6E6009DE}" srcId="{ED011347-A5BE-44E8-A80A-3D6B3E1DDC76}" destId="{6D1D091C-9214-4AC6-9A23-147E425F37FB}" srcOrd="3" destOrd="0" parTransId="{8BFEF747-809A-4B5C-9DBB-55612321E126}" sibTransId="{4F6807A0-8411-496A-94D0-AB91CAA4132A}"/>
    <dgm:cxn modelId="{2F03D4AF-527F-4A8E-A0CD-D19C0842879B}" type="presOf" srcId="{B65C7DE6-CB28-4111-91BE-905C6ACB0938}" destId="{59740CA2-6F2C-4D4A-BDCF-C40315322FBF}" srcOrd="0" destOrd="0" presId="urn:microsoft.com/office/officeart/2005/8/layout/default"/>
    <dgm:cxn modelId="{8BE17FD4-E0C7-48AF-AA97-DADFE2FA6330}" srcId="{ED011347-A5BE-44E8-A80A-3D6B3E1DDC76}" destId="{B65C7DE6-CB28-4111-91BE-905C6ACB0938}" srcOrd="2" destOrd="0" parTransId="{79FAE526-8E88-4E10-8BD7-8782E2619111}" sibTransId="{5C3B5522-FD93-4B9F-A01D-EE73B48DAC54}"/>
    <dgm:cxn modelId="{19E7F040-38F7-4D31-B956-048FB4FC548B}" type="presParOf" srcId="{85F8D79D-56CD-45A1-844B-7480D9C85625}" destId="{ABED4DC3-3B3D-4AC9-891D-55FBC5A27E39}" srcOrd="0" destOrd="0" presId="urn:microsoft.com/office/officeart/2005/8/layout/default"/>
    <dgm:cxn modelId="{7D16577A-48AB-4664-8B5B-C1F3ACB07275}" type="presParOf" srcId="{85F8D79D-56CD-45A1-844B-7480D9C85625}" destId="{B8A5E145-E379-4195-A526-FE0B13A53CD4}" srcOrd="1" destOrd="0" presId="urn:microsoft.com/office/officeart/2005/8/layout/default"/>
    <dgm:cxn modelId="{6A28BA2B-9F18-47F8-8304-C941204BFFD7}" type="presParOf" srcId="{85F8D79D-56CD-45A1-844B-7480D9C85625}" destId="{BC129BF8-8BF5-4FA0-A762-6AEB2B142334}" srcOrd="2" destOrd="0" presId="urn:microsoft.com/office/officeart/2005/8/layout/default"/>
    <dgm:cxn modelId="{559970F9-9890-42A3-A9D6-D7FDAD37C26E}" type="presParOf" srcId="{85F8D79D-56CD-45A1-844B-7480D9C85625}" destId="{DA4FDE65-46CC-4477-9912-FAD0DC3B5F3C}" srcOrd="3" destOrd="0" presId="urn:microsoft.com/office/officeart/2005/8/layout/default"/>
    <dgm:cxn modelId="{FDD86489-1239-4B8D-A2A2-6AB59E8FAA54}" type="presParOf" srcId="{85F8D79D-56CD-45A1-844B-7480D9C85625}" destId="{59740CA2-6F2C-4D4A-BDCF-C40315322FBF}" srcOrd="4" destOrd="0" presId="urn:microsoft.com/office/officeart/2005/8/layout/default"/>
    <dgm:cxn modelId="{B4BF7DB7-E37E-48CE-94FC-3FDA29D1D53A}" type="presParOf" srcId="{85F8D79D-56CD-45A1-844B-7480D9C85625}" destId="{1A7CAEBA-681B-4D86-951F-EA186CF57B66}" srcOrd="5" destOrd="0" presId="urn:microsoft.com/office/officeart/2005/8/layout/default"/>
    <dgm:cxn modelId="{F5D8AFF2-5C17-4F23-BF74-054FBD386080}" type="presParOf" srcId="{85F8D79D-56CD-45A1-844B-7480D9C85625}" destId="{B3E151D0-9E3E-457B-B89A-E32078D96D89}"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D4DC3-3B3D-4AC9-891D-55FBC5A27E39}">
      <dsp:nvSpPr>
        <dsp:cNvPr id="0" name=""/>
        <dsp:cNvSpPr/>
      </dsp:nvSpPr>
      <dsp:spPr>
        <a:xfrm>
          <a:off x="641569" y="1953"/>
          <a:ext cx="1322189" cy="79331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BTP</a:t>
          </a:r>
          <a:endParaRPr lang="en-IN" sz="1700" kern="1200" dirty="0"/>
        </a:p>
      </dsp:txBody>
      <dsp:txXfrm>
        <a:off x="641569" y="1953"/>
        <a:ext cx="1322189" cy="793313"/>
      </dsp:txXfrm>
    </dsp:sp>
    <dsp:sp modelId="{E5F8A983-54F6-4941-90BF-A46EF5C72263}">
      <dsp:nvSpPr>
        <dsp:cNvPr id="0" name=""/>
        <dsp:cNvSpPr/>
      </dsp:nvSpPr>
      <dsp:spPr>
        <a:xfrm>
          <a:off x="2095977" y="1953"/>
          <a:ext cx="1322189" cy="79331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AI</a:t>
          </a:r>
          <a:endParaRPr lang="en-IN" sz="1700" kern="1200" dirty="0"/>
        </a:p>
      </dsp:txBody>
      <dsp:txXfrm>
        <a:off x="2095977" y="1953"/>
        <a:ext cx="1322189" cy="793313"/>
      </dsp:txXfrm>
    </dsp:sp>
    <dsp:sp modelId="{BC129BF8-8BF5-4FA0-A762-6AEB2B142334}">
      <dsp:nvSpPr>
        <dsp:cNvPr id="0" name=""/>
        <dsp:cNvSpPr/>
      </dsp:nvSpPr>
      <dsp:spPr>
        <a:xfrm>
          <a:off x="641569" y="927486"/>
          <a:ext cx="1322189" cy="79331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AI Business Services</a:t>
          </a:r>
          <a:endParaRPr lang="en-IN" sz="1700" kern="1200" dirty="0"/>
        </a:p>
      </dsp:txBody>
      <dsp:txXfrm>
        <a:off x="641569" y="927486"/>
        <a:ext cx="1322189" cy="793313"/>
      </dsp:txXfrm>
    </dsp:sp>
    <dsp:sp modelId="{59740CA2-6F2C-4D4A-BDCF-C40315322FBF}">
      <dsp:nvSpPr>
        <dsp:cNvPr id="0" name=""/>
        <dsp:cNvSpPr/>
      </dsp:nvSpPr>
      <dsp:spPr>
        <a:xfrm>
          <a:off x="2095977" y="927486"/>
          <a:ext cx="1322189" cy="79331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Integrations</a:t>
          </a:r>
          <a:endParaRPr lang="en-IN" sz="1700" kern="1200" dirty="0"/>
        </a:p>
      </dsp:txBody>
      <dsp:txXfrm>
        <a:off x="2095977" y="927486"/>
        <a:ext cx="1322189" cy="793313"/>
      </dsp:txXfrm>
    </dsp:sp>
    <dsp:sp modelId="{B3E151D0-9E3E-457B-B89A-E32078D96D89}">
      <dsp:nvSpPr>
        <dsp:cNvPr id="0" name=""/>
        <dsp:cNvSpPr/>
      </dsp:nvSpPr>
      <dsp:spPr>
        <a:xfrm>
          <a:off x="641569" y="1853018"/>
          <a:ext cx="1322189" cy="79331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Node-RED</a:t>
          </a:r>
          <a:endParaRPr lang="en-IN" sz="1700" kern="1200" dirty="0"/>
        </a:p>
      </dsp:txBody>
      <dsp:txXfrm>
        <a:off x="641569" y="1853018"/>
        <a:ext cx="1322189" cy="793313"/>
      </dsp:txXfrm>
    </dsp:sp>
    <dsp:sp modelId="{A2F5D415-4C5F-4303-A083-5329AB63B33D}">
      <dsp:nvSpPr>
        <dsp:cNvPr id="0" name=""/>
        <dsp:cNvSpPr/>
      </dsp:nvSpPr>
      <dsp:spPr>
        <a:xfrm>
          <a:off x="2095977" y="1853018"/>
          <a:ext cx="1322189" cy="79331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Ngrok</a:t>
          </a:r>
          <a:endParaRPr lang="en-IN" sz="1700" kern="1200" dirty="0"/>
        </a:p>
      </dsp:txBody>
      <dsp:txXfrm>
        <a:off x="2095977" y="1853018"/>
        <a:ext cx="1322189" cy="793313"/>
      </dsp:txXfrm>
    </dsp:sp>
    <dsp:sp modelId="{950210AD-4213-43F3-919F-5A5DE2D8C25C}">
      <dsp:nvSpPr>
        <dsp:cNvPr id="0" name=""/>
        <dsp:cNvSpPr/>
      </dsp:nvSpPr>
      <dsp:spPr>
        <a:xfrm>
          <a:off x="1368773" y="2778551"/>
          <a:ext cx="1322189" cy="79331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Build Process Automation</a:t>
          </a:r>
          <a:endParaRPr lang="en-IN" sz="1700" kern="1200" dirty="0"/>
        </a:p>
      </dsp:txBody>
      <dsp:txXfrm>
        <a:off x="1368773" y="2778551"/>
        <a:ext cx="1322189" cy="793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D4DC3-3B3D-4AC9-891D-55FBC5A27E39}">
      <dsp:nvSpPr>
        <dsp:cNvPr id="0" name=""/>
        <dsp:cNvSpPr/>
      </dsp:nvSpPr>
      <dsp:spPr>
        <a:xfrm>
          <a:off x="416" y="619156"/>
          <a:ext cx="1626024" cy="975614"/>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Estimator</a:t>
          </a:r>
          <a:endParaRPr lang="en-IN" sz="2800" kern="1200" dirty="0"/>
        </a:p>
      </dsp:txBody>
      <dsp:txXfrm>
        <a:off x="416" y="619156"/>
        <a:ext cx="1626024" cy="975614"/>
      </dsp:txXfrm>
    </dsp:sp>
    <dsp:sp modelId="{BC129BF8-8BF5-4FA0-A762-6AEB2B142334}">
      <dsp:nvSpPr>
        <dsp:cNvPr id="0" name=""/>
        <dsp:cNvSpPr/>
      </dsp:nvSpPr>
      <dsp:spPr>
        <a:xfrm>
          <a:off x="1789043" y="619156"/>
          <a:ext cx="1626024" cy="975614"/>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2"/>
            </a:rPr>
            <a:t>BA HUB</a:t>
          </a:r>
          <a:endParaRPr lang="en-IN" sz="2800" kern="1200" dirty="0"/>
        </a:p>
      </dsp:txBody>
      <dsp:txXfrm>
        <a:off x="1789043" y="619156"/>
        <a:ext cx="1626024" cy="975614"/>
      </dsp:txXfrm>
    </dsp:sp>
    <dsp:sp modelId="{59740CA2-6F2C-4D4A-BDCF-C40315322FBF}">
      <dsp:nvSpPr>
        <dsp:cNvPr id="0" name=""/>
        <dsp:cNvSpPr/>
      </dsp:nvSpPr>
      <dsp:spPr>
        <a:xfrm>
          <a:off x="416" y="1757373"/>
          <a:ext cx="1626024" cy="975614"/>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3"/>
            </a:rPr>
            <a:t>Discovery</a:t>
          </a:r>
          <a:endParaRPr lang="en-IN" sz="2800" kern="1200" dirty="0"/>
        </a:p>
      </dsp:txBody>
      <dsp:txXfrm>
        <a:off x="416" y="1757373"/>
        <a:ext cx="1626024" cy="975614"/>
      </dsp:txXfrm>
    </dsp:sp>
    <dsp:sp modelId="{B3E151D0-9E3E-457B-B89A-E32078D96D89}">
      <dsp:nvSpPr>
        <dsp:cNvPr id="0" name=""/>
        <dsp:cNvSpPr/>
      </dsp:nvSpPr>
      <dsp:spPr>
        <a:xfrm>
          <a:off x="1789043" y="1757373"/>
          <a:ext cx="1626024" cy="975614"/>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4"/>
            </a:rPr>
            <a:t>SCN</a:t>
          </a:r>
          <a:endParaRPr lang="en-IN" sz="2800" kern="1200" dirty="0"/>
        </a:p>
      </dsp:txBody>
      <dsp:txXfrm>
        <a:off x="1789043" y="1757373"/>
        <a:ext cx="1626024" cy="97561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050B7-F1F7-4016-BA6B-F9AFEC7F5C4D}" type="datetimeFigureOut">
              <a:rPr lang="en-IN" smtClean="0"/>
              <a:t>16-09-2023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1578A-314E-42FF-87E1-E9A925988D6A}" type="slidenum">
              <a:rPr lang="en-IN" smtClean="0"/>
              <a:t>‹#›</a:t>
            </a:fld>
            <a:endParaRPr lang="en-IN"/>
          </a:p>
        </p:txBody>
      </p:sp>
    </p:spTree>
    <p:extLst>
      <p:ext uri="{BB962C8B-B14F-4D97-AF65-F5344CB8AC3E}">
        <p14:creationId xmlns:p14="http://schemas.microsoft.com/office/powerpoint/2010/main" val="400685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https://www.youtube.com/watch?v=ucZFrONCVZ4</a:t>
            </a:r>
          </a:p>
        </p:txBody>
      </p:sp>
      <p:sp>
        <p:nvSpPr>
          <p:cNvPr id="4" name="Slide Number Placeholder 3"/>
          <p:cNvSpPr>
            <a:spLocks noGrp="1"/>
          </p:cNvSpPr>
          <p:nvPr>
            <p:ph type="sldNum" sz="quarter" idx="5"/>
          </p:nvPr>
        </p:nvSpPr>
        <p:spPr/>
        <p:txBody>
          <a:bodyPr/>
          <a:lstStyle/>
          <a:p>
            <a:fld id="{8921578A-314E-42FF-87E1-E9A925988D6A}" type="slidenum">
              <a:rPr lang="en-IN" smtClean="0"/>
              <a:t>32</a:t>
            </a:fld>
            <a:endParaRPr lang="en-IN"/>
          </a:p>
        </p:txBody>
      </p:sp>
    </p:spTree>
    <p:extLst>
      <p:ext uri="{BB962C8B-B14F-4D97-AF65-F5344CB8AC3E}">
        <p14:creationId xmlns:p14="http://schemas.microsoft.com/office/powerpoint/2010/main" val="2473130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https://www.youtube.com/watch?v=ucZFrONCVZ4</a:t>
            </a:r>
          </a:p>
        </p:txBody>
      </p:sp>
      <p:sp>
        <p:nvSpPr>
          <p:cNvPr id="4" name="Slide Number Placeholder 3"/>
          <p:cNvSpPr>
            <a:spLocks noGrp="1"/>
          </p:cNvSpPr>
          <p:nvPr>
            <p:ph type="sldNum" sz="quarter" idx="5"/>
          </p:nvPr>
        </p:nvSpPr>
        <p:spPr/>
        <p:txBody>
          <a:bodyPr/>
          <a:lstStyle/>
          <a:p>
            <a:fld id="{8921578A-314E-42FF-87E1-E9A925988D6A}" type="slidenum">
              <a:rPr lang="en-IN" smtClean="0"/>
              <a:t>33</a:t>
            </a:fld>
            <a:endParaRPr lang="en-IN"/>
          </a:p>
        </p:txBody>
      </p:sp>
    </p:spTree>
    <p:extLst>
      <p:ext uri="{BB962C8B-B14F-4D97-AF65-F5344CB8AC3E}">
        <p14:creationId xmlns:p14="http://schemas.microsoft.com/office/powerpoint/2010/main" val="133897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https://www.youtube.com/watch?v=ucZFrONCVZ4</a:t>
            </a:r>
          </a:p>
        </p:txBody>
      </p:sp>
      <p:sp>
        <p:nvSpPr>
          <p:cNvPr id="4" name="Slide Number Placeholder 3"/>
          <p:cNvSpPr>
            <a:spLocks noGrp="1"/>
          </p:cNvSpPr>
          <p:nvPr>
            <p:ph type="sldNum" sz="quarter" idx="5"/>
          </p:nvPr>
        </p:nvSpPr>
        <p:spPr/>
        <p:txBody>
          <a:bodyPr/>
          <a:lstStyle/>
          <a:p>
            <a:fld id="{8921578A-314E-42FF-87E1-E9A925988D6A}" type="slidenum">
              <a:rPr lang="en-IN" smtClean="0"/>
              <a:t>38</a:t>
            </a:fld>
            <a:endParaRPr lang="en-IN"/>
          </a:p>
        </p:txBody>
      </p:sp>
    </p:spTree>
    <p:extLst>
      <p:ext uri="{BB962C8B-B14F-4D97-AF65-F5344CB8AC3E}">
        <p14:creationId xmlns:p14="http://schemas.microsoft.com/office/powerpoint/2010/main" val="2450871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https://www.youtube.com/watch?v=ucZFrONCVZ4</a:t>
            </a:r>
          </a:p>
        </p:txBody>
      </p:sp>
      <p:sp>
        <p:nvSpPr>
          <p:cNvPr id="4" name="Slide Number Placeholder 3"/>
          <p:cNvSpPr>
            <a:spLocks noGrp="1"/>
          </p:cNvSpPr>
          <p:nvPr>
            <p:ph type="sldNum" sz="quarter" idx="5"/>
          </p:nvPr>
        </p:nvSpPr>
        <p:spPr/>
        <p:txBody>
          <a:bodyPr/>
          <a:lstStyle/>
          <a:p>
            <a:fld id="{8921578A-314E-42FF-87E1-E9A925988D6A}" type="slidenum">
              <a:rPr lang="en-IN" smtClean="0"/>
              <a:t>39</a:t>
            </a:fld>
            <a:endParaRPr lang="en-IN"/>
          </a:p>
        </p:txBody>
      </p:sp>
    </p:spTree>
    <p:extLst>
      <p:ext uri="{BB962C8B-B14F-4D97-AF65-F5344CB8AC3E}">
        <p14:creationId xmlns:p14="http://schemas.microsoft.com/office/powerpoint/2010/main" val="234153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B15B-D075-B9ED-3092-4F9A91905B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3CE4EE0-CC5E-F454-B477-BEE158A57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F28C8A-0420-60EA-B4AD-C49458606FC8}"/>
              </a:ext>
            </a:extLst>
          </p:cNvPr>
          <p:cNvSpPr>
            <a:spLocks noGrp="1"/>
          </p:cNvSpPr>
          <p:nvPr>
            <p:ph type="dt" sz="half" idx="10"/>
          </p:nvPr>
        </p:nvSpPr>
        <p:spPr/>
        <p:txBody>
          <a:bodyPr/>
          <a:lstStyle/>
          <a:p>
            <a:fld id="{C43BDBB6-B0AE-4392-B5EA-4EB55D8B71FC}" type="datetimeFigureOut">
              <a:rPr lang="en-IN" smtClean="0"/>
              <a:t>16-09-2023</a:t>
            </a:fld>
            <a:endParaRPr lang="en-IN"/>
          </a:p>
        </p:txBody>
      </p:sp>
      <p:sp>
        <p:nvSpPr>
          <p:cNvPr id="5" name="Footer Placeholder 4">
            <a:extLst>
              <a:ext uri="{FF2B5EF4-FFF2-40B4-BE49-F238E27FC236}">
                <a16:creationId xmlns:a16="http://schemas.microsoft.com/office/drawing/2014/main" id="{C9FD7E9B-C78B-785A-6882-A03A4025C0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A1A88C-05DB-425C-7DE0-F5721D2F5C9B}"/>
              </a:ext>
            </a:extLst>
          </p:cNvPr>
          <p:cNvSpPr>
            <a:spLocks noGrp="1"/>
          </p:cNvSpPr>
          <p:nvPr>
            <p:ph type="sldNum" sz="quarter" idx="12"/>
          </p:nvPr>
        </p:nvSpPr>
        <p:spPr/>
        <p:txBody>
          <a:bodyPr/>
          <a:lstStyle/>
          <a:p>
            <a:fld id="{604602E0-2F55-4710-BF6E-14D03798B510}" type="slidenum">
              <a:rPr lang="en-IN" smtClean="0"/>
              <a:t>‹#›</a:t>
            </a:fld>
            <a:endParaRPr lang="en-IN"/>
          </a:p>
        </p:txBody>
      </p:sp>
    </p:spTree>
    <p:extLst>
      <p:ext uri="{BB962C8B-B14F-4D97-AF65-F5344CB8AC3E}">
        <p14:creationId xmlns:p14="http://schemas.microsoft.com/office/powerpoint/2010/main" val="2744936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393F-E3B6-6464-ADC4-A9289A9E726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9B23E8-B1AD-C0B1-0942-824E92F69F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1ADB00-C818-4A03-E16C-1E28295F6226}"/>
              </a:ext>
            </a:extLst>
          </p:cNvPr>
          <p:cNvSpPr>
            <a:spLocks noGrp="1"/>
          </p:cNvSpPr>
          <p:nvPr>
            <p:ph type="dt" sz="half" idx="10"/>
          </p:nvPr>
        </p:nvSpPr>
        <p:spPr/>
        <p:txBody>
          <a:bodyPr/>
          <a:lstStyle/>
          <a:p>
            <a:fld id="{C43BDBB6-B0AE-4392-B5EA-4EB55D8B71FC}" type="datetimeFigureOut">
              <a:rPr lang="en-IN" smtClean="0"/>
              <a:t>16-09-2023</a:t>
            </a:fld>
            <a:endParaRPr lang="en-IN"/>
          </a:p>
        </p:txBody>
      </p:sp>
      <p:sp>
        <p:nvSpPr>
          <p:cNvPr id="5" name="Footer Placeholder 4">
            <a:extLst>
              <a:ext uri="{FF2B5EF4-FFF2-40B4-BE49-F238E27FC236}">
                <a16:creationId xmlns:a16="http://schemas.microsoft.com/office/drawing/2014/main" id="{021F9663-5FF4-842F-5D42-8D49C93C35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D1491E-BB5E-782F-0E46-64364B3CC868}"/>
              </a:ext>
            </a:extLst>
          </p:cNvPr>
          <p:cNvSpPr>
            <a:spLocks noGrp="1"/>
          </p:cNvSpPr>
          <p:nvPr>
            <p:ph type="sldNum" sz="quarter" idx="12"/>
          </p:nvPr>
        </p:nvSpPr>
        <p:spPr/>
        <p:txBody>
          <a:bodyPr/>
          <a:lstStyle/>
          <a:p>
            <a:fld id="{604602E0-2F55-4710-BF6E-14D03798B510}" type="slidenum">
              <a:rPr lang="en-IN" smtClean="0"/>
              <a:t>‹#›</a:t>
            </a:fld>
            <a:endParaRPr lang="en-IN"/>
          </a:p>
        </p:txBody>
      </p:sp>
    </p:spTree>
    <p:extLst>
      <p:ext uri="{BB962C8B-B14F-4D97-AF65-F5344CB8AC3E}">
        <p14:creationId xmlns:p14="http://schemas.microsoft.com/office/powerpoint/2010/main" val="449598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FD1A32-39C5-9D09-72E1-8CE02CC02F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C17F2E-96DA-96F7-DB6D-F445843552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C101D2-C764-CF60-25E7-20C1506759BC}"/>
              </a:ext>
            </a:extLst>
          </p:cNvPr>
          <p:cNvSpPr>
            <a:spLocks noGrp="1"/>
          </p:cNvSpPr>
          <p:nvPr>
            <p:ph type="dt" sz="half" idx="10"/>
          </p:nvPr>
        </p:nvSpPr>
        <p:spPr/>
        <p:txBody>
          <a:bodyPr/>
          <a:lstStyle/>
          <a:p>
            <a:fld id="{C43BDBB6-B0AE-4392-B5EA-4EB55D8B71FC}" type="datetimeFigureOut">
              <a:rPr lang="en-IN" smtClean="0"/>
              <a:t>16-09-2023</a:t>
            </a:fld>
            <a:endParaRPr lang="en-IN"/>
          </a:p>
        </p:txBody>
      </p:sp>
      <p:sp>
        <p:nvSpPr>
          <p:cNvPr id="5" name="Footer Placeholder 4">
            <a:extLst>
              <a:ext uri="{FF2B5EF4-FFF2-40B4-BE49-F238E27FC236}">
                <a16:creationId xmlns:a16="http://schemas.microsoft.com/office/drawing/2014/main" id="{6FC22F4C-2CB0-4F20-076A-BB3BCBCCAC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1F3823-ED2C-93CC-D1FF-4C5CDF694471}"/>
              </a:ext>
            </a:extLst>
          </p:cNvPr>
          <p:cNvSpPr>
            <a:spLocks noGrp="1"/>
          </p:cNvSpPr>
          <p:nvPr>
            <p:ph type="sldNum" sz="quarter" idx="12"/>
          </p:nvPr>
        </p:nvSpPr>
        <p:spPr/>
        <p:txBody>
          <a:bodyPr/>
          <a:lstStyle/>
          <a:p>
            <a:fld id="{604602E0-2F55-4710-BF6E-14D03798B510}" type="slidenum">
              <a:rPr lang="en-IN" smtClean="0"/>
              <a:t>‹#›</a:t>
            </a:fld>
            <a:endParaRPr lang="en-IN"/>
          </a:p>
        </p:txBody>
      </p:sp>
    </p:spTree>
    <p:extLst>
      <p:ext uri="{BB962C8B-B14F-4D97-AF65-F5344CB8AC3E}">
        <p14:creationId xmlns:p14="http://schemas.microsoft.com/office/powerpoint/2010/main" val="2514264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A454E-E288-81D4-09CF-49BE3F491D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4485A7-7CA7-0F01-F587-A03C8661F2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93DFB8-13AB-7E62-32FA-C4BA86C1A45C}"/>
              </a:ext>
            </a:extLst>
          </p:cNvPr>
          <p:cNvSpPr>
            <a:spLocks noGrp="1"/>
          </p:cNvSpPr>
          <p:nvPr>
            <p:ph type="dt" sz="half" idx="10"/>
          </p:nvPr>
        </p:nvSpPr>
        <p:spPr/>
        <p:txBody>
          <a:bodyPr/>
          <a:lstStyle/>
          <a:p>
            <a:fld id="{C43BDBB6-B0AE-4392-B5EA-4EB55D8B71FC}" type="datetimeFigureOut">
              <a:rPr lang="en-IN" smtClean="0"/>
              <a:t>16-09-2023</a:t>
            </a:fld>
            <a:endParaRPr lang="en-IN"/>
          </a:p>
        </p:txBody>
      </p:sp>
      <p:sp>
        <p:nvSpPr>
          <p:cNvPr id="5" name="Footer Placeholder 4">
            <a:extLst>
              <a:ext uri="{FF2B5EF4-FFF2-40B4-BE49-F238E27FC236}">
                <a16:creationId xmlns:a16="http://schemas.microsoft.com/office/drawing/2014/main" id="{11A409E8-4785-BA22-29D2-2B31131BC4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68EEA3-6AE7-23FF-32F0-B4521DA83D86}"/>
              </a:ext>
            </a:extLst>
          </p:cNvPr>
          <p:cNvSpPr>
            <a:spLocks noGrp="1"/>
          </p:cNvSpPr>
          <p:nvPr>
            <p:ph type="sldNum" sz="quarter" idx="12"/>
          </p:nvPr>
        </p:nvSpPr>
        <p:spPr/>
        <p:txBody>
          <a:bodyPr/>
          <a:lstStyle/>
          <a:p>
            <a:fld id="{604602E0-2F55-4710-BF6E-14D03798B510}" type="slidenum">
              <a:rPr lang="en-IN" smtClean="0"/>
              <a:t>‹#›</a:t>
            </a:fld>
            <a:endParaRPr lang="en-IN"/>
          </a:p>
        </p:txBody>
      </p:sp>
    </p:spTree>
    <p:extLst>
      <p:ext uri="{BB962C8B-B14F-4D97-AF65-F5344CB8AC3E}">
        <p14:creationId xmlns:p14="http://schemas.microsoft.com/office/powerpoint/2010/main" val="3440735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5DF83-F36F-68B3-CC69-8E1A4C6558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D0A331-381D-277E-9B0E-3F4A9BBFA5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C8BC19-85DE-7B32-5B19-18474505C82B}"/>
              </a:ext>
            </a:extLst>
          </p:cNvPr>
          <p:cNvSpPr>
            <a:spLocks noGrp="1"/>
          </p:cNvSpPr>
          <p:nvPr>
            <p:ph type="dt" sz="half" idx="10"/>
          </p:nvPr>
        </p:nvSpPr>
        <p:spPr/>
        <p:txBody>
          <a:bodyPr/>
          <a:lstStyle/>
          <a:p>
            <a:fld id="{C43BDBB6-B0AE-4392-B5EA-4EB55D8B71FC}" type="datetimeFigureOut">
              <a:rPr lang="en-IN" smtClean="0"/>
              <a:t>16-09-2023</a:t>
            </a:fld>
            <a:endParaRPr lang="en-IN"/>
          </a:p>
        </p:txBody>
      </p:sp>
      <p:sp>
        <p:nvSpPr>
          <p:cNvPr id="5" name="Footer Placeholder 4">
            <a:extLst>
              <a:ext uri="{FF2B5EF4-FFF2-40B4-BE49-F238E27FC236}">
                <a16:creationId xmlns:a16="http://schemas.microsoft.com/office/drawing/2014/main" id="{7435A659-A0FB-B581-BC62-DA00C31ADA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FBC32A-BC71-6D47-0673-3552E3C849A0}"/>
              </a:ext>
            </a:extLst>
          </p:cNvPr>
          <p:cNvSpPr>
            <a:spLocks noGrp="1"/>
          </p:cNvSpPr>
          <p:nvPr>
            <p:ph type="sldNum" sz="quarter" idx="12"/>
          </p:nvPr>
        </p:nvSpPr>
        <p:spPr/>
        <p:txBody>
          <a:bodyPr/>
          <a:lstStyle/>
          <a:p>
            <a:fld id="{604602E0-2F55-4710-BF6E-14D03798B510}" type="slidenum">
              <a:rPr lang="en-IN" smtClean="0"/>
              <a:t>‹#›</a:t>
            </a:fld>
            <a:endParaRPr lang="en-IN"/>
          </a:p>
        </p:txBody>
      </p:sp>
    </p:spTree>
    <p:extLst>
      <p:ext uri="{BB962C8B-B14F-4D97-AF65-F5344CB8AC3E}">
        <p14:creationId xmlns:p14="http://schemas.microsoft.com/office/powerpoint/2010/main" val="2830212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C970-41B0-BB6B-76FC-A48BA0B76D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AA691E-8B76-1BBB-F961-FC55220B5B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B8AAB31-7C18-672C-6829-9ADCEA946F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27F053-4165-ACFD-DE0C-43611F954891}"/>
              </a:ext>
            </a:extLst>
          </p:cNvPr>
          <p:cNvSpPr>
            <a:spLocks noGrp="1"/>
          </p:cNvSpPr>
          <p:nvPr>
            <p:ph type="dt" sz="half" idx="10"/>
          </p:nvPr>
        </p:nvSpPr>
        <p:spPr/>
        <p:txBody>
          <a:bodyPr/>
          <a:lstStyle/>
          <a:p>
            <a:fld id="{C43BDBB6-B0AE-4392-B5EA-4EB55D8B71FC}" type="datetimeFigureOut">
              <a:rPr lang="en-IN" smtClean="0"/>
              <a:t>16-09-2023</a:t>
            </a:fld>
            <a:endParaRPr lang="en-IN"/>
          </a:p>
        </p:txBody>
      </p:sp>
      <p:sp>
        <p:nvSpPr>
          <p:cNvPr id="6" name="Footer Placeholder 5">
            <a:extLst>
              <a:ext uri="{FF2B5EF4-FFF2-40B4-BE49-F238E27FC236}">
                <a16:creationId xmlns:a16="http://schemas.microsoft.com/office/drawing/2014/main" id="{F18F46C6-CD98-4A17-E897-792F3C5505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9BA5C0-535F-8553-1C01-9B081AC684BA}"/>
              </a:ext>
            </a:extLst>
          </p:cNvPr>
          <p:cNvSpPr>
            <a:spLocks noGrp="1"/>
          </p:cNvSpPr>
          <p:nvPr>
            <p:ph type="sldNum" sz="quarter" idx="12"/>
          </p:nvPr>
        </p:nvSpPr>
        <p:spPr/>
        <p:txBody>
          <a:bodyPr/>
          <a:lstStyle/>
          <a:p>
            <a:fld id="{604602E0-2F55-4710-BF6E-14D03798B510}" type="slidenum">
              <a:rPr lang="en-IN" smtClean="0"/>
              <a:t>‹#›</a:t>
            </a:fld>
            <a:endParaRPr lang="en-IN"/>
          </a:p>
        </p:txBody>
      </p:sp>
    </p:spTree>
    <p:extLst>
      <p:ext uri="{BB962C8B-B14F-4D97-AF65-F5344CB8AC3E}">
        <p14:creationId xmlns:p14="http://schemas.microsoft.com/office/powerpoint/2010/main" val="380042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30D1-7926-80DE-A3CE-1029AF3467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FA5CEB-E704-2DD5-E4D3-430D2EB1BF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6A95F7-0F3D-D57F-064A-E402ECFD0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AD4C786-B9A2-B407-1AA0-8999254A8A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463852-480D-180D-C9F5-12D6C729F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F231393-E5A6-1D59-BA5F-D969207D5134}"/>
              </a:ext>
            </a:extLst>
          </p:cNvPr>
          <p:cNvSpPr>
            <a:spLocks noGrp="1"/>
          </p:cNvSpPr>
          <p:nvPr>
            <p:ph type="dt" sz="half" idx="10"/>
          </p:nvPr>
        </p:nvSpPr>
        <p:spPr/>
        <p:txBody>
          <a:bodyPr/>
          <a:lstStyle/>
          <a:p>
            <a:fld id="{C43BDBB6-B0AE-4392-B5EA-4EB55D8B71FC}" type="datetimeFigureOut">
              <a:rPr lang="en-IN" smtClean="0"/>
              <a:t>16-09-2023</a:t>
            </a:fld>
            <a:endParaRPr lang="en-IN"/>
          </a:p>
        </p:txBody>
      </p:sp>
      <p:sp>
        <p:nvSpPr>
          <p:cNvPr id="8" name="Footer Placeholder 7">
            <a:extLst>
              <a:ext uri="{FF2B5EF4-FFF2-40B4-BE49-F238E27FC236}">
                <a16:creationId xmlns:a16="http://schemas.microsoft.com/office/drawing/2014/main" id="{B8F8C22E-A03C-327C-9E2C-51B281B39FD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207BC01-7C29-41C9-E2AA-9DD5253413F9}"/>
              </a:ext>
            </a:extLst>
          </p:cNvPr>
          <p:cNvSpPr>
            <a:spLocks noGrp="1"/>
          </p:cNvSpPr>
          <p:nvPr>
            <p:ph type="sldNum" sz="quarter" idx="12"/>
          </p:nvPr>
        </p:nvSpPr>
        <p:spPr/>
        <p:txBody>
          <a:bodyPr/>
          <a:lstStyle/>
          <a:p>
            <a:fld id="{604602E0-2F55-4710-BF6E-14D03798B510}" type="slidenum">
              <a:rPr lang="en-IN" smtClean="0"/>
              <a:t>‹#›</a:t>
            </a:fld>
            <a:endParaRPr lang="en-IN"/>
          </a:p>
        </p:txBody>
      </p:sp>
    </p:spTree>
    <p:extLst>
      <p:ext uri="{BB962C8B-B14F-4D97-AF65-F5344CB8AC3E}">
        <p14:creationId xmlns:p14="http://schemas.microsoft.com/office/powerpoint/2010/main" val="982756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94FB-9819-E871-1FF3-94470A321D1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9B09F6-591A-2C65-BCA7-6F1A3CF0E27E}"/>
              </a:ext>
            </a:extLst>
          </p:cNvPr>
          <p:cNvSpPr>
            <a:spLocks noGrp="1"/>
          </p:cNvSpPr>
          <p:nvPr>
            <p:ph type="dt" sz="half" idx="10"/>
          </p:nvPr>
        </p:nvSpPr>
        <p:spPr/>
        <p:txBody>
          <a:bodyPr/>
          <a:lstStyle/>
          <a:p>
            <a:fld id="{C43BDBB6-B0AE-4392-B5EA-4EB55D8B71FC}" type="datetimeFigureOut">
              <a:rPr lang="en-IN" smtClean="0"/>
              <a:t>16-09-2023</a:t>
            </a:fld>
            <a:endParaRPr lang="en-IN"/>
          </a:p>
        </p:txBody>
      </p:sp>
      <p:sp>
        <p:nvSpPr>
          <p:cNvPr id="4" name="Footer Placeholder 3">
            <a:extLst>
              <a:ext uri="{FF2B5EF4-FFF2-40B4-BE49-F238E27FC236}">
                <a16:creationId xmlns:a16="http://schemas.microsoft.com/office/drawing/2014/main" id="{76AD0DF6-EC36-B765-F13B-F55788A76E6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977999-7885-6D30-D6E6-EC8B07F318A6}"/>
              </a:ext>
            </a:extLst>
          </p:cNvPr>
          <p:cNvSpPr>
            <a:spLocks noGrp="1"/>
          </p:cNvSpPr>
          <p:nvPr>
            <p:ph type="sldNum" sz="quarter" idx="12"/>
          </p:nvPr>
        </p:nvSpPr>
        <p:spPr/>
        <p:txBody>
          <a:bodyPr/>
          <a:lstStyle/>
          <a:p>
            <a:fld id="{604602E0-2F55-4710-BF6E-14D03798B510}" type="slidenum">
              <a:rPr lang="en-IN" smtClean="0"/>
              <a:t>‹#›</a:t>
            </a:fld>
            <a:endParaRPr lang="en-IN"/>
          </a:p>
        </p:txBody>
      </p:sp>
    </p:spTree>
    <p:extLst>
      <p:ext uri="{BB962C8B-B14F-4D97-AF65-F5344CB8AC3E}">
        <p14:creationId xmlns:p14="http://schemas.microsoft.com/office/powerpoint/2010/main" val="711262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2CABF-3CAF-D685-0F27-6A3FB078CD49}"/>
              </a:ext>
            </a:extLst>
          </p:cNvPr>
          <p:cNvSpPr>
            <a:spLocks noGrp="1"/>
          </p:cNvSpPr>
          <p:nvPr>
            <p:ph type="dt" sz="half" idx="10"/>
          </p:nvPr>
        </p:nvSpPr>
        <p:spPr/>
        <p:txBody>
          <a:bodyPr/>
          <a:lstStyle/>
          <a:p>
            <a:fld id="{C43BDBB6-B0AE-4392-B5EA-4EB55D8B71FC}" type="datetimeFigureOut">
              <a:rPr lang="en-IN" smtClean="0"/>
              <a:t>16-09-2023</a:t>
            </a:fld>
            <a:endParaRPr lang="en-IN"/>
          </a:p>
        </p:txBody>
      </p:sp>
      <p:sp>
        <p:nvSpPr>
          <p:cNvPr id="3" name="Footer Placeholder 2">
            <a:extLst>
              <a:ext uri="{FF2B5EF4-FFF2-40B4-BE49-F238E27FC236}">
                <a16:creationId xmlns:a16="http://schemas.microsoft.com/office/drawing/2014/main" id="{5E3FD30B-4D6E-CBB0-6037-13492098B7D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B1A92C-238C-9E49-3893-5E9162472187}"/>
              </a:ext>
            </a:extLst>
          </p:cNvPr>
          <p:cNvSpPr>
            <a:spLocks noGrp="1"/>
          </p:cNvSpPr>
          <p:nvPr>
            <p:ph type="sldNum" sz="quarter" idx="12"/>
          </p:nvPr>
        </p:nvSpPr>
        <p:spPr/>
        <p:txBody>
          <a:bodyPr/>
          <a:lstStyle/>
          <a:p>
            <a:fld id="{604602E0-2F55-4710-BF6E-14D03798B510}" type="slidenum">
              <a:rPr lang="en-IN" smtClean="0"/>
              <a:t>‹#›</a:t>
            </a:fld>
            <a:endParaRPr lang="en-IN"/>
          </a:p>
        </p:txBody>
      </p:sp>
    </p:spTree>
    <p:extLst>
      <p:ext uri="{BB962C8B-B14F-4D97-AF65-F5344CB8AC3E}">
        <p14:creationId xmlns:p14="http://schemas.microsoft.com/office/powerpoint/2010/main" val="4246410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8BA6-AD7E-B312-E7B9-AEF1EFF5B6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2BB730-B4C1-C0D6-CF04-CFD9A6A02E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1E2746-F553-2F3C-FBC1-1CD5506CD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2DC5A8-1217-626C-808A-DACDBEBAD987}"/>
              </a:ext>
            </a:extLst>
          </p:cNvPr>
          <p:cNvSpPr>
            <a:spLocks noGrp="1"/>
          </p:cNvSpPr>
          <p:nvPr>
            <p:ph type="dt" sz="half" idx="10"/>
          </p:nvPr>
        </p:nvSpPr>
        <p:spPr/>
        <p:txBody>
          <a:bodyPr/>
          <a:lstStyle/>
          <a:p>
            <a:fld id="{C43BDBB6-B0AE-4392-B5EA-4EB55D8B71FC}" type="datetimeFigureOut">
              <a:rPr lang="en-IN" smtClean="0"/>
              <a:t>16-09-2023</a:t>
            </a:fld>
            <a:endParaRPr lang="en-IN"/>
          </a:p>
        </p:txBody>
      </p:sp>
      <p:sp>
        <p:nvSpPr>
          <p:cNvPr id="6" name="Footer Placeholder 5">
            <a:extLst>
              <a:ext uri="{FF2B5EF4-FFF2-40B4-BE49-F238E27FC236}">
                <a16:creationId xmlns:a16="http://schemas.microsoft.com/office/drawing/2014/main" id="{6F0CB67F-111A-E503-CC5B-1B74DA1960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CBB003-7E68-AE11-FD42-2E777AD8016A}"/>
              </a:ext>
            </a:extLst>
          </p:cNvPr>
          <p:cNvSpPr>
            <a:spLocks noGrp="1"/>
          </p:cNvSpPr>
          <p:nvPr>
            <p:ph type="sldNum" sz="quarter" idx="12"/>
          </p:nvPr>
        </p:nvSpPr>
        <p:spPr/>
        <p:txBody>
          <a:bodyPr/>
          <a:lstStyle/>
          <a:p>
            <a:fld id="{604602E0-2F55-4710-BF6E-14D03798B510}" type="slidenum">
              <a:rPr lang="en-IN" smtClean="0"/>
              <a:t>‹#›</a:t>
            </a:fld>
            <a:endParaRPr lang="en-IN"/>
          </a:p>
        </p:txBody>
      </p:sp>
    </p:spTree>
    <p:extLst>
      <p:ext uri="{BB962C8B-B14F-4D97-AF65-F5344CB8AC3E}">
        <p14:creationId xmlns:p14="http://schemas.microsoft.com/office/powerpoint/2010/main" val="1266256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D21A5-AD0D-3C63-E55D-CF359E19C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1DD2E1-3E44-F7C3-26B9-ECEE9C5A91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C4BB62-2E1B-673E-CF43-158AF7D53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C2B169-EAA7-F16D-4E0F-29B28EB07F13}"/>
              </a:ext>
            </a:extLst>
          </p:cNvPr>
          <p:cNvSpPr>
            <a:spLocks noGrp="1"/>
          </p:cNvSpPr>
          <p:nvPr>
            <p:ph type="dt" sz="half" idx="10"/>
          </p:nvPr>
        </p:nvSpPr>
        <p:spPr/>
        <p:txBody>
          <a:bodyPr/>
          <a:lstStyle/>
          <a:p>
            <a:fld id="{C43BDBB6-B0AE-4392-B5EA-4EB55D8B71FC}" type="datetimeFigureOut">
              <a:rPr lang="en-IN" smtClean="0"/>
              <a:t>16-09-2023</a:t>
            </a:fld>
            <a:endParaRPr lang="en-IN"/>
          </a:p>
        </p:txBody>
      </p:sp>
      <p:sp>
        <p:nvSpPr>
          <p:cNvPr id="6" name="Footer Placeholder 5">
            <a:extLst>
              <a:ext uri="{FF2B5EF4-FFF2-40B4-BE49-F238E27FC236}">
                <a16:creationId xmlns:a16="http://schemas.microsoft.com/office/drawing/2014/main" id="{9C47BEEB-3229-376D-0473-587528DC3A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B34000-5BCF-5B92-1DBA-1F4185EE8545}"/>
              </a:ext>
            </a:extLst>
          </p:cNvPr>
          <p:cNvSpPr>
            <a:spLocks noGrp="1"/>
          </p:cNvSpPr>
          <p:nvPr>
            <p:ph type="sldNum" sz="quarter" idx="12"/>
          </p:nvPr>
        </p:nvSpPr>
        <p:spPr/>
        <p:txBody>
          <a:bodyPr/>
          <a:lstStyle/>
          <a:p>
            <a:fld id="{604602E0-2F55-4710-BF6E-14D03798B510}" type="slidenum">
              <a:rPr lang="en-IN" smtClean="0"/>
              <a:t>‹#›</a:t>
            </a:fld>
            <a:endParaRPr lang="en-IN"/>
          </a:p>
        </p:txBody>
      </p:sp>
    </p:spTree>
    <p:extLst>
      <p:ext uri="{BB962C8B-B14F-4D97-AF65-F5344CB8AC3E}">
        <p14:creationId xmlns:p14="http://schemas.microsoft.com/office/powerpoint/2010/main" val="78519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58BEED-CF20-7D02-11EA-9BAABC8D8D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B4C3E8-299D-FD89-D48F-49132B60B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D412B9-6599-2578-6CFD-E8F5EC72DC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BDBB6-B0AE-4392-B5EA-4EB55D8B71FC}" type="datetimeFigureOut">
              <a:rPr lang="en-IN" smtClean="0"/>
              <a:t>16-09-2023</a:t>
            </a:fld>
            <a:endParaRPr lang="en-IN"/>
          </a:p>
        </p:txBody>
      </p:sp>
      <p:sp>
        <p:nvSpPr>
          <p:cNvPr id="5" name="Footer Placeholder 4">
            <a:extLst>
              <a:ext uri="{FF2B5EF4-FFF2-40B4-BE49-F238E27FC236}">
                <a16:creationId xmlns:a16="http://schemas.microsoft.com/office/drawing/2014/main" id="{ED2761C6-4566-5212-8F25-853F9A7D24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0C74EA0-2D03-AF1A-3DC7-8336E4EF0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602E0-2F55-4710-BF6E-14D03798B510}" type="slidenum">
              <a:rPr lang="en-IN" smtClean="0"/>
              <a:t>‹#›</a:t>
            </a:fld>
            <a:endParaRPr lang="en-IN"/>
          </a:p>
        </p:txBody>
      </p:sp>
    </p:spTree>
    <p:extLst>
      <p:ext uri="{BB962C8B-B14F-4D97-AF65-F5344CB8AC3E}">
        <p14:creationId xmlns:p14="http://schemas.microsoft.com/office/powerpoint/2010/main" val="828203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discovery-center.cloud.sap/index.html#/serviceCatalog/sap-ai-launchpad?region=all&amp;tab=feature" TargetMode="External"/><Relationship Id="rId5" Type="http://schemas.openxmlformats.org/officeDocument/2006/relationships/hyperlink" Target="https://discovery-center.cloud.sap/index.html#/serviceCatalog/sap-ai-core?region=all" TargetMode="External"/><Relationship Id="rId4" Type="http://schemas.openxmlformats.org/officeDocument/2006/relationships/hyperlink" Target="https://discovery-center.cloud.sap/search/AI-Business-Servi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discovery-center.cloud.sap/search/AI-Business-Services"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hyperlink" Target="https://discovery-center.cloud.sap/serviceCatalog/document-information-extraction?region=all" TargetMode="External"/><Relationship Id="rId3" Type="http://schemas.openxmlformats.org/officeDocument/2006/relationships/image" Target="../media/image3.png"/><Relationship Id="rId7" Type="http://schemas.openxmlformats.org/officeDocument/2006/relationships/hyperlink" Target="https://discovery-center.cloud.sap/serviceCatalog/data-attribute-recommendation?region=all"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discovery-center.cloud.sap/serviceCatalog/personalized-recommendation?region=all" TargetMode="External"/><Relationship Id="rId5" Type="http://schemas.openxmlformats.org/officeDocument/2006/relationships/hyperlink" Target="https://discovery-center.cloud.sap/serviceCatalog/business-entity-recognition?region=all" TargetMode="External"/><Relationship Id="rId10" Type="http://schemas.openxmlformats.org/officeDocument/2006/relationships/hyperlink" Target="https://api.sap.com/api/documenttranslation/overview" TargetMode="External"/><Relationship Id="rId4" Type="http://schemas.openxmlformats.org/officeDocument/2006/relationships/hyperlink" Target="https://discovery-center.cloud.sap/search/AI-Business-Services" TargetMode="External"/><Relationship Id="rId9" Type="http://schemas.openxmlformats.org/officeDocument/2006/relationships/hyperlink" Target="https://discovery-center.cloud.sap/serviceCatalog/service-ticket-intelligence?region=all"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iscovery-center.cloud.sap/serviceCatalog/document-information-extraction?region=all" TargetMode="External"/><Relationship Id="rId3" Type="http://schemas.openxmlformats.org/officeDocument/2006/relationships/image" Target="../media/image3.png"/><Relationship Id="rId7" Type="http://schemas.openxmlformats.org/officeDocument/2006/relationships/hyperlink" Target="https://discovery-center.cloud.sap/serviceCatalog/data-attribute-recommendation?region=all" TargetMode="External"/><Relationship Id="rId12"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discovery-center.cloud.sap/serviceCatalog/personalized-recommendation?region=all" TargetMode="External"/><Relationship Id="rId11" Type="http://schemas.openxmlformats.org/officeDocument/2006/relationships/image" Target="../media/image4.png"/><Relationship Id="rId5" Type="http://schemas.openxmlformats.org/officeDocument/2006/relationships/hyperlink" Target="https://discovery-center.cloud.sap/serviceCatalog/business-entity-recognition?region=all" TargetMode="External"/><Relationship Id="rId10" Type="http://schemas.openxmlformats.org/officeDocument/2006/relationships/hyperlink" Target="https://api.sap.com/api/documenttranslation/overview" TargetMode="External"/><Relationship Id="rId4" Type="http://schemas.openxmlformats.org/officeDocument/2006/relationships/hyperlink" Target="https://discovery-center.cloud.sap/search/AI-Business-Services" TargetMode="External"/><Relationship Id="rId9" Type="http://schemas.openxmlformats.org/officeDocument/2006/relationships/hyperlink" Target="https://discovery-center.cloud.sap/serviceCatalog/service-ticket-intelligence?region=al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afa6fcfftrial.ui-trial.dox.aiservices.cfapps.us10.hana.ondemand.com/ui/index.html" TargetMode="Externa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png"/><Relationship Id="rId10" Type="http://schemas.openxmlformats.org/officeDocument/2006/relationships/image" Target="../media/image37.svg"/><Relationship Id="rId4" Type="http://schemas.openxmlformats.org/officeDocument/2006/relationships/image" Target="../media/image2.png"/><Relationship Id="rId9" Type="http://schemas.openxmlformats.org/officeDocument/2006/relationships/image" Target="../media/image36.png"/><Relationship Id="rId14"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7.svg"/><Relationship Id="rId18" Type="http://schemas.openxmlformats.org/officeDocument/2006/relationships/image" Target="../media/image47.png"/><Relationship Id="rId3" Type="http://schemas.openxmlformats.org/officeDocument/2006/relationships/image" Target="../media/image2.png"/><Relationship Id="rId21" Type="http://schemas.openxmlformats.org/officeDocument/2006/relationships/image" Target="../media/image39.png"/><Relationship Id="rId7" Type="http://schemas.openxmlformats.org/officeDocument/2006/relationships/image" Target="../media/image34.png"/><Relationship Id="rId12" Type="http://schemas.openxmlformats.org/officeDocument/2006/relationships/image" Target="../media/image36.png"/><Relationship Id="rId17" Type="http://schemas.openxmlformats.org/officeDocument/2006/relationships/image" Target="../media/image46.jpeg"/><Relationship Id="rId2" Type="http://schemas.openxmlformats.org/officeDocument/2006/relationships/notesSlide" Target="../notesSlides/notesSlide2.xml"/><Relationship Id="rId16" Type="http://schemas.openxmlformats.org/officeDocument/2006/relationships/image" Target="../media/image45.jpeg"/><Relationship Id="rId20"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2.png"/><Relationship Id="rId5" Type="http://schemas.openxmlformats.org/officeDocument/2006/relationships/image" Target="../media/image42.png"/><Relationship Id="rId15" Type="http://schemas.openxmlformats.org/officeDocument/2006/relationships/image" Target="../media/image44.png"/><Relationship Id="rId23" Type="http://schemas.openxmlformats.org/officeDocument/2006/relationships/image" Target="../media/image50.png"/><Relationship Id="rId10" Type="http://schemas.openxmlformats.org/officeDocument/2006/relationships/hyperlink" Target="https://linuxfr.org/news/node-js-passe-la-sixieme-vitesse" TargetMode="External"/><Relationship Id="rId19" Type="http://schemas.openxmlformats.org/officeDocument/2006/relationships/image" Target="../media/image48.png"/><Relationship Id="rId4" Type="http://schemas.openxmlformats.org/officeDocument/2006/relationships/image" Target="../media/image3.png"/><Relationship Id="rId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roadmaps.sap.com/board?range=FIRST-LAST&amp;PRODUCT=901B0ED1A0641EDAB480BC7585B5A0F6#Q3%202023"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pypi.org/project/ai-api-client-sdk/" TargetMode="Externa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open.sap.com/courses/btp1" TargetMode="External"/><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hyperlink" Target="https://www.sap.com/india/products/technology-platform/solutions.html#active_tab_item_1648068813837"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discovery-center.cloud.sap/index.html#/serviceCatalog/sap-ai-launchpad?region=all&amp;tab=feature" TargetMode="External"/><Relationship Id="rId5" Type="http://schemas.openxmlformats.org/officeDocument/2006/relationships/hyperlink" Target="https://discovery-center.cloud.sap/index.html#/serviceCatalog/sap-ai-core?region=all" TargetMode="External"/><Relationship Id="rId4" Type="http://schemas.openxmlformats.org/officeDocument/2006/relationships/hyperlink" Target="https://discovery-center.cloud.sap/search/AI-Business-Servic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discovery-center.cloud.sap/index.html#/serviceCatalog/sap-ai-launchpad?region=all&amp;tab=feature" TargetMode="External"/><Relationship Id="rId5" Type="http://schemas.openxmlformats.org/officeDocument/2006/relationships/hyperlink" Target="https://discovery-center.cloud.sap/index.html#/serviceCatalog/sap-ai-core?region=all" TargetMode="External"/><Relationship Id="rId4" Type="http://schemas.openxmlformats.org/officeDocument/2006/relationships/hyperlink" Target="https://discovery-center.cloud.sap/search/AI-Business-Servic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discovery-center.cloud.sap/index.html#/serviceCatalog/sap-ai-launchpad?region=all&amp;tab=feature" TargetMode="External"/><Relationship Id="rId5" Type="http://schemas.openxmlformats.org/officeDocument/2006/relationships/hyperlink" Target="https://discovery-center.cloud.sap/index.html#/serviceCatalog/sap-ai-core?region=all" TargetMode="External"/><Relationship Id="rId4" Type="http://schemas.openxmlformats.org/officeDocument/2006/relationships/hyperlink" Target="https://discovery-center.cloud.sap/search/AI-Business-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1CE79-8F62-E161-26BC-780A710AF646}"/>
              </a:ext>
            </a:extLst>
          </p:cNvPr>
          <p:cNvSpPr>
            <a:spLocks noGrp="1"/>
          </p:cNvSpPr>
          <p:nvPr>
            <p:ph type="ctrTitle"/>
          </p:nvPr>
        </p:nvSpPr>
        <p:spPr>
          <a:xfrm>
            <a:off x="310402" y="1811480"/>
            <a:ext cx="6364941" cy="2387600"/>
          </a:xfrm>
        </p:spPr>
        <p:txBody>
          <a:bodyPr/>
          <a:lstStyle/>
          <a:p>
            <a:r>
              <a:rPr lang="en-US" dirty="0"/>
              <a:t>SAP AI Business Services</a:t>
            </a:r>
            <a:endParaRPr lang="en-IN" dirty="0"/>
          </a:p>
        </p:txBody>
      </p:sp>
      <p:sp>
        <p:nvSpPr>
          <p:cNvPr id="3" name="Subtitle 2">
            <a:extLst>
              <a:ext uri="{FF2B5EF4-FFF2-40B4-BE49-F238E27FC236}">
                <a16:creationId xmlns:a16="http://schemas.microsoft.com/office/drawing/2014/main" id="{F3C82F16-142B-A426-46E2-6AC1D9321EB6}"/>
              </a:ext>
            </a:extLst>
          </p:cNvPr>
          <p:cNvSpPr>
            <a:spLocks noGrp="1"/>
          </p:cNvSpPr>
          <p:nvPr>
            <p:ph type="subTitle" idx="1"/>
          </p:nvPr>
        </p:nvSpPr>
        <p:spPr>
          <a:xfrm>
            <a:off x="8364067" y="4098690"/>
            <a:ext cx="2626659" cy="247415"/>
          </a:xfrm>
        </p:spPr>
        <p:txBody>
          <a:bodyPr>
            <a:normAutofit fontScale="55000" lnSpcReduction="20000"/>
          </a:bodyPr>
          <a:lstStyle/>
          <a:p>
            <a:r>
              <a:rPr lang="en-US" b="0" i="1" dirty="0">
                <a:effectLst/>
                <a:latin typeface="-apple-system"/>
              </a:rPr>
              <a:t>When there is will, there is a way</a:t>
            </a:r>
            <a:endParaRPr lang="en-IN" i="1" dirty="0"/>
          </a:p>
        </p:txBody>
      </p:sp>
      <p:grpSp>
        <p:nvGrpSpPr>
          <p:cNvPr id="6" name="Group 5">
            <a:extLst>
              <a:ext uri="{FF2B5EF4-FFF2-40B4-BE49-F238E27FC236}">
                <a16:creationId xmlns:a16="http://schemas.microsoft.com/office/drawing/2014/main" id="{FD99EF52-E500-54F7-E16F-67BB3716DB07}"/>
              </a:ext>
            </a:extLst>
          </p:cNvPr>
          <p:cNvGrpSpPr/>
          <p:nvPr/>
        </p:nvGrpSpPr>
        <p:grpSpPr>
          <a:xfrm>
            <a:off x="8444752" y="1936376"/>
            <a:ext cx="2465295" cy="2262704"/>
            <a:chOff x="1255058" y="1524000"/>
            <a:chExt cx="2465295" cy="2262704"/>
          </a:xfrm>
        </p:grpSpPr>
        <p:pic>
          <p:nvPicPr>
            <p:cNvPr id="1026" name="Picture 2" descr="SAP Community Kolkata logo">
              <a:extLst>
                <a:ext uri="{FF2B5EF4-FFF2-40B4-BE49-F238E27FC236}">
                  <a16:creationId xmlns:a16="http://schemas.microsoft.com/office/drawing/2014/main" id="{1A5E280B-9658-7976-53FA-7527FCE1A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205" y="15240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D21D1A-E712-1410-CD3D-36BB523E9B68}"/>
                </a:ext>
              </a:extLst>
            </p:cNvPr>
            <p:cNvSpPr txBox="1"/>
            <p:nvPr/>
          </p:nvSpPr>
          <p:spPr>
            <a:xfrm>
              <a:off x="1255058" y="3417372"/>
              <a:ext cx="2465295" cy="369332"/>
            </a:xfrm>
            <a:prstGeom prst="rect">
              <a:avLst/>
            </a:prstGeom>
            <a:noFill/>
          </p:spPr>
          <p:txBody>
            <a:bodyPr wrap="square">
              <a:spAutoFit/>
            </a:bodyPr>
            <a:lstStyle/>
            <a:p>
              <a:pPr algn="l" fontAlgn="auto"/>
              <a:r>
                <a:rPr lang="en-IN" b="1" i="0" dirty="0">
                  <a:effectLst/>
                  <a:latin typeface="-apple-system"/>
                </a:rPr>
                <a:t>SAP Community Kolkata</a:t>
              </a:r>
            </a:p>
          </p:txBody>
        </p:sp>
      </p:grpSp>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989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48FB294C-F586-3631-33EC-5D5E9BCF947A}"/>
              </a:ext>
            </a:extLst>
          </p:cNvPr>
          <p:cNvSpPr>
            <a:spLocks noGrp="1"/>
          </p:cNvSpPr>
          <p:nvPr>
            <p:ph type="ctrTitle"/>
          </p:nvPr>
        </p:nvSpPr>
        <p:spPr>
          <a:xfrm>
            <a:off x="310402" y="676899"/>
            <a:ext cx="10187269" cy="625684"/>
          </a:xfrm>
        </p:spPr>
        <p:txBody>
          <a:bodyPr anchor="ctr">
            <a:noAutofit/>
          </a:bodyPr>
          <a:lstStyle/>
          <a:p>
            <a:pPr algn="l"/>
            <a:r>
              <a:rPr lang="en-US" sz="4000" b="1" dirty="0"/>
              <a:t>Offerings of AI in SAP Landscapes</a:t>
            </a:r>
            <a:endParaRPr lang="en-IN" sz="4000" b="1" dirty="0"/>
          </a:p>
        </p:txBody>
      </p:sp>
      <p:sp>
        <p:nvSpPr>
          <p:cNvPr id="3" name="Rectangle 2">
            <a:extLst>
              <a:ext uri="{FF2B5EF4-FFF2-40B4-BE49-F238E27FC236}">
                <a16:creationId xmlns:a16="http://schemas.microsoft.com/office/drawing/2014/main" id="{2A82FC94-2122-9E41-5207-12DA39999B33}"/>
              </a:ext>
            </a:extLst>
          </p:cNvPr>
          <p:cNvSpPr/>
          <p:nvPr/>
        </p:nvSpPr>
        <p:spPr>
          <a:xfrm>
            <a:off x="672353" y="1837765"/>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4"/>
              </a:rPr>
              <a:t>AI Business Services</a:t>
            </a:r>
            <a:endParaRPr lang="en-IN" dirty="0">
              <a:solidFill>
                <a:schemeClr val="tx1"/>
              </a:solidFill>
            </a:endParaRPr>
          </a:p>
        </p:txBody>
      </p:sp>
      <p:sp>
        <p:nvSpPr>
          <p:cNvPr id="6" name="Rectangle 5">
            <a:extLst>
              <a:ext uri="{FF2B5EF4-FFF2-40B4-BE49-F238E27FC236}">
                <a16:creationId xmlns:a16="http://schemas.microsoft.com/office/drawing/2014/main" id="{8F51AC53-4472-BD62-F2F2-8ADDE35EA34F}"/>
              </a:ext>
            </a:extLst>
          </p:cNvPr>
          <p:cNvSpPr/>
          <p:nvPr/>
        </p:nvSpPr>
        <p:spPr>
          <a:xfrm>
            <a:off x="8275308" y="1837765"/>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5"/>
              </a:rPr>
              <a:t>AI Core</a:t>
            </a:r>
            <a:endParaRPr lang="en-IN" dirty="0">
              <a:solidFill>
                <a:schemeClr val="tx1"/>
              </a:solidFill>
            </a:endParaRPr>
          </a:p>
        </p:txBody>
      </p:sp>
      <p:sp>
        <p:nvSpPr>
          <p:cNvPr id="10" name="Rectangle 9">
            <a:extLst>
              <a:ext uri="{FF2B5EF4-FFF2-40B4-BE49-F238E27FC236}">
                <a16:creationId xmlns:a16="http://schemas.microsoft.com/office/drawing/2014/main" id="{C8383C47-8DFE-586E-801C-098780040A6B}"/>
              </a:ext>
            </a:extLst>
          </p:cNvPr>
          <p:cNvSpPr/>
          <p:nvPr/>
        </p:nvSpPr>
        <p:spPr>
          <a:xfrm>
            <a:off x="672353" y="4890183"/>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6"/>
              </a:rPr>
              <a:t>AI Launchpad</a:t>
            </a:r>
            <a:endParaRPr lang="en-IN" dirty="0">
              <a:solidFill>
                <a:schemeClr val="tx1"/>
              </a:solidFill>
            </a:endParaRPr>
          </a:p>
        </p:txBody>
      </p:sp>
      <p:sp>
        <p:nvSpPr>
          <p:cNvPr id="9" name="Rectangle 8">
            <a:extLst>
              <a:ext uri="{FF2B5EF4-FFF2-40B4-BE49-F238E27FC236}">
                <a16:creationId xmlns:a16="http://schemas.microsoft.com/office/drawing/2014/main" id="{1999E514-075E-3A5B-3E8F-67B30084FE5C}"/>
              </a:ext>
            </a:extLst>
          </p:cNvPr>
          <p:cNvSpPr/>
          <p:nvPr/>
        </p:nvSpPr>
        <p:spPr>
          <a:xfrm>
            <a:off x="8669755" y="4890183"/>
            <a:ext cx="1047986"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HANA PAL</a:t>
            </a:r>
            <a:endParaRPr lang="en-IN" dirty="0">
              <a:solidFill>
                <a:schemeClr val="tx1"/>
              </a:solidFill>
            </a:endParaRPr>
          </a:p>
        </p:txBody>
      </p:sp>
      <p:sp>
        <p:nvSpPr>
          <p:cNvPr id="11" name="Rectangle 10">
            <a:extLst>
              <a:ext uri="{FF2B5EF4-FFF2-40B4-BE49-F238E27FC236}">
                <a16:creationId xmlns:a16="http://schemas.microsoft.com/office/drawing/2014/main" id="{A9C693FD-F46E-35F1-32ED-BA853D9FDE55}"/>
              </a:ext>
            </a:extLst>
          </p:cNvPr>
          <p:cNvSpPr/>
          <p:nvPr/>
        </p:nvSpPr>
        <p:spPr>
          <a:xfrm>
            <a:off x="9717032" y="4890183"/>
            <a:ext cx="1047987"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SAC</a:t>
            </a:r>
            <a:endParaRPr lang="en-IN" dirty="0">
              <a:solidFill>
                <a:schemeClr val="tx1"/>
              </a:solidFill>
            </a:endParaRPr>
          </a:p>
        </p:txBody>
      </p:sp>
      <p:sp>
        <p:nvSpPr>
          <p:cNvPr id="5" name="Arrow: Right 4">
            <a:extLst>
              <a:ext uri="{FF2B5EF4-FFF2-40B4-BE49-F238E27FC236}">
                <a16:creationId xmlns:a16="http://schemas.microsoft.com/office/drawing/2014/main" id="{AD314B6D-42D8-A0A4-EDCD-713660816BDC}"/>
              </a:ext>
            </a:extLst>
          </p:cNvPr>
          <p:cNvSpPr/>
          <p:nvPr/>
        </p:nvSpPr>
        <p:spPr>
          <a:xfrm>
            <a:off x="7127826" y="5253254"/>
            <a:ext cx="1147482" cy="4661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965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48FB294C-F586-3631-33EC-5D5E9BCF947A}"/>
              </a:ext>
            </a:extLst>
          </p:cNvPr>
          <p:cNvSpPr>
            <a:spLocks noGrp="1"/>
          </p:cNvSpPr>
          <p:nvPr>
            <p:ph type="ctrTitle"/>
          </p:nvPr>
        </p:nvSpPr>
        <p:spPr>
          <a:xfrm>
            <a:off x="310402" y="676899"/>
            <a:ext cx="10187269" cy="625684"/>
          </a:xfrm>
        </p:spPr>
        <p:txBody>
          <a:bodyPr anchor="ctr">
            <a:noAutofit/>
          </a:bodyPr>
          <a:lstStyle/>
          <a:p>
            <a:pPr algn="l"/>
            <a:r>
              <a:rPr lang="en-US" sz="4000" b="1" dirty="0"/>
              <a:t>Offerings of AI in SAP Landscapes</a:t>
            </a:r>
            <a:endParaRPr lang="en-IN" sz="4000" b="1" dirty="0"/>
          </a:p>
        </p:txBody>
      </p:sp>
      <p:pic>
        <p:nvPicPr>
          <p:cNvPr id="14" name="Picture 13">
            <a:extLst>
              <a:ext uri="{FF2B5EF4-FFF2-40B4-BE49-F238E27FC236}">
                <a16:creationId xmlns:a16="http://schemas.microsoft.com/office/drawing/2014/main" id="{DAB50CF2-7F1D-4705-0787-90BCBDAB2025}"/>
              </a:ext>
            </a:extLst>
          </p:cNvPr>
          <p:cNvPicPr>
            <a:picLocks noChangeAspect="1"/>
          </p:cNvPicPr>
          <p:nvPr/>
        </p:nvPicPr>
        <p:blipFill>
          <a:blip r:embed="rId4"/>
          <a:stretch>
            <a:fillRect/>
          </a:stretch>
        </p:blipFill>
        <p:spPr>
          <a:xfrm>
            <a:off x="535169" y="1333500"/>
            <a:ext cx="9962502" cy="5380122"/>
          </a:xfrm>
          <a:prstGeom prst="rect">
            <a:avLst/>
          </a:prstGeom>
        </p:spPr>
      </p:pic>
    </p:spTree>
    <p:extLst>
      <p:ext uri="{BB962C8B-B14F-4D97-AF65-F5344CB8AC3E}">
        <p14:creationId xmlns:p14="http://schemas.microsoft.com/office/powerpoint/2010/main" val="2634113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48FB294C-F586-3631-33EC-5D5E9BCF947A}"/>
              </a:ext>
            </a:extLst>
          </p:cNvPr>
          <p:cNvSpPr>
            <a:spLocks noGrp="1"/>
          </p:cNvSpPr>
          <p:nvPr>
            <p:ph type="ctrTitle"/>
          </p:nvPr>
        </p:nvSpPr>
        <p:spPr>
          <a:xfrm>
            <a:off x="310402" y="676899"/>
            <a:ext cx="10187269" cy="625684"/>
          </a:xfrm>
        </p:spPr>
        <p:txBody>
          <a:bodyPr anchor="ctr">
            <a:noAutofit/>
          </a:bodyPr>
          <a:lstStyle/>
          <a:p>
            <a:pPr algn="l"/>
            <a:r>
              <a:rPr lang="en-US" sz="4000" b="1" dirty="0"/>
              <a:t>Offerings of AI in SAP Landscapes</a:t>
            </a:r>
            <a:endParaRPr lang="en-IN" sz="4000" b="1" dirty="0"/>
          </a:p>
        </p:txBody>
      </p:sp>
      <p:pic>
        <p:nvPicPr>
          <p:cNvPr id="1026" name="Picture 2">
            <a:extLst>
              <a:ext uri="{FF2B5EF4-FFF2-40B4-BE49-F238E27FC236}">
                <a16:creationId xmlns:a16="http://schemas.microsoft.com/office/drawing/2014/main" id="{47DF8105-606B-415C-3E1C-F7469CDC5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742" y="1767261"/>
            <a:ext cx="9923929" cy="45148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AA56A9-708E-14E5-7392-69E8E6B0D03E}"/>
              </a:ext>
            </a:extLst>
          </p:cNvPr>
          <p:cNvSpPr txBox="1"/>
          <p:nvPr/>
        </p:nvSpPr>
        <p:spPr>
          <a:xfrm>
            <a:off x="6771154" y="6112926"/>
            <a:ext cx="2910728" cy="230832"/>
          </a:xfrm>
          <a:prstGeom prst="rect">
            <a:avLst/>
          </a:prstGeom>
          <a:noFill/>
        </p:spPr>
        <p:txBody>
          <a:bodyPr wrap="square">
            <a:spAutoFit/>
          </a:bodyPr>
          <a:lstStyle/>
          <a:p>
            <a:r>
              <a:rPr lang="en-IN" sz="900" b="1" dirty="0">
                <a:solidFill>
                  <a:srgbClr val="333333"/>
                </a:solidFill>
                <a:effectLst/>
                <a:latin typeface="72"/>
              </a:rPr>
              <a:t>Intelligent Scenario Lifecycle Management (ISLM)</a:t>
            </a:r>
            <a:endParaRPr lang="en-IN" sz="900" b="1" dirty="0"/>
          </a:p>
        </p:txBody>
      </p:sp>
    </p:spTree>
    <p:extLst>
      <p:ext uri="{BB962C8B-B14F-4D97-AF65-F5344CB8AC3E}">
        <p14:creationId xmlns:p14="http://schemas.microsoft.com/office/powerpoint/2010/main" val="4166757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48FB294C-F586-3631-33EC-5D5E9BCF947A}"/>
              </a:ext>
            </a:extLst>
          </p:cNvPr>
          <p:cNvSpPr>
            <a:spLocks noGrp="1"/>
          </p:cNvSpPr>
          <p:nvPr>
            <p:ph type="ctrTitle"/>
          </p:nvPr>
        </p:nvSpPr>
        <p:spPr>
          <a:xfrm>
            <a:off x="310402" y="676899"/>
            <a:ext cx="10187269" cy="625684"/>
          </a:xfrm>
        </p:spPr>
        <p:txBody>
          <a:bodyPr anchor="ctr">
            <a:noAutofit/>
          </a:bodyPr>
          <a:lstStyle/>
          <a:p>
            <a:pPr algn="l"/>
            <a:r>
              <a:rPr lang="en-US" sz="4000" b="1" dirty="0"/>
              <a:t>Offerings of AI in SAP Landscapes</a:t>
            </a:r>
            <a:endParaRPr lang="en-IN" sz="4000" b="1" dirty="0"/>
          </a:p>
        </p:txBody>
      </p:sp>
      <p:pic>
        <p:nvPicPr>
          <p:cNvPr id="3" name="Picture 2" descr="SAP AI Core and the Cloud Connector: Overview and Technical Deep Dive | SAP  Blogs">
            <a:extLst>
              <a:ext uri="{FF2B5EF4-FFF2-40B4-BE49-F238E27FC236}">
                <a16:creationId xmlns:a16="http://schemas.microsoft.com/office/drawing/2014/main" id="{A14EF42A-73C8-FCAA-8BBD-CA84A19C6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058" y="1302583"/>
            <a:ext cx="8563446" cy="5527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EBCAC8-F1AD-215E-3F41-4434A508FF45}"/>
              </a:ext>
            </a:extLst>
          </p:cNvPr>
          <p:cNvSpPr txBox="1"/>
          <p:nvPr/>
        </p:nvSpPr>
        <p:spPr>
          <a:xfrm>
            <a:off x="310402" y="1146246"/>
            <a:ext cx="3864865" cy="369332"/>
          </a:xfrm>
          <a:prstGeom prst="rect">
            <a:avLst/>
          </a:prstGeom>
          <a:noFill/>
        </p:spPr>
        <p:txBody>
          <a:bodyPr wrap="square">
            <a:spAutoFit/>
          </a:bodyPr>
          <a:lstStyle/>
          <a:p>
            <a:r>
              <a:rPr lang="en-US" sz="1800" dirty="0"/>
              <a:t>AI Core </a:t>
            </a:r>
            <a:r>
              <a:rPr lang="en-US" dirty="0"/>
              <a:t>– </a:t>
            </a:r>
            <a:r>
              <a:rPr lang="en-US" sz="1800" dirty="0"/>
              <a:t>AI Launchpad: Architecture</a:t>
            </a:r>
          </a:p>
        </p:txBody>
      </p:sp>
    </p:spTree>
    <p:extLst>
      <p:ext uri="{BB962C8B-B14F-4D97-AF65-F5344CB8AC3E}">
        <p14:creationId xmlns:p14="http://schemas.microsoft.com/office/powerpoint/2010/main" val="3988102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5" name="Title 1">
            <a:extLst>
              <a:ext uri="{FF2B5EF4-FFF2-40B4-BE49-F238E27FC236}">
                <a16:creationId xmlns:a16="http://schemas.microsoft.com/office/drawing/2014/main" id="{EDCA2BA5-3748-9077-758E-6A08B654AB77}"/>
              </a:ext>
            </a:extLst>
          </p:cNvPr>
          <p:cNvSpPr>
            <a:spLocks noGrp="1"/>
          </p:cNvSpPr>
          <p:nvPr>
            <p:ph type="ctrTitle"/>
          </p:nvPr>
        </p:nvSpPr>
        <p:spPr>
          <a:xfrm>
            <a:off x="310402" y="2008703"/>
            <a:ext cx="6364941" cy="2387600"/>
          </a:xfrm>
        </p:spPr>
        <p:txBody>
          <a:bodyPr anchor="ctr">
            <a:normAutofit/>
          </a:bodyPr>
          <a:lstStyle/>
          <a:p>
            <a:r>
              <a:rPr lang="en-US" dirty="0"/>
              <a:t>SAP AI Business Services</a:t>
            </a:r>
            <a:endParaRPr lang="en-IN" dirty="0"/>
          </a:p>
        </p:txBody>
      </p:sp>
      <p:sp>
        <p:nvSpPr>
          <p:cNvPr id="6" name="Rectangle 5">
            <a:extLst>
              <a:ext uri="{FF2B5EF4-FFF2-40B4-BE49-F238E27FC236}">
                <a16:creationId xmlns:a16="http://schemas.microsoft.com/office/drawing/2014/main" id="{412FBC43-5384-C41E-71E2-65B831F9F083}"/>
              </a:ext>
            </a:extLst>
          </p:cNvPr>
          <p:cNvSpPr/>
          <p:nvPr/>
        </p:nvSpPr>
        <p:spPr>
          <a:xfrm>
            <a:off x="6221506" y="968187"/>
            <a:ext cx="4625788" cy="56746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CC74ACA4-C44D-2293-FAD8-388EC7CCDD3B}"/>
              </a:ext>
            </a:extLst>
          </p:cNvPr>
          <p:cNvSpPr/>
          <p:nvPr/>
        </p:nvSpPr>
        <p:spPr>
          <a:xfrm>
            <a:off x="6338136" y="994455"/>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Why AI Services in SAP?</a:t>
            </a:r>
            <a:endParaRPr lang="en-IN" dirty="0"/>
          </a:p>
        </p:txBody>
      </p:sp>
      <p:sp>
        <p:nvSpPr>
          <p:cNvPr id="10" name="Arrow: Right 9">
            <a:extLst>
              <a:ext uri="{FF2B5EF4-FFF2-40B4-BE49-F238E27FC236}">
                <a16:creationId xmlns:a16="http://schemas.microsoft.com/office/drawing/2014/main" id="{9F3D815A-F3C2-D551-378F-F871092C29DB}"/>
              </a:ext>
            </a:extLst>
          </p:cNvPr>
          <p:cNvSpPr/>
          <p:nvPr/>
        </p:nvSpPr>
        <p:spPr>
          <a:xfrm>
            <a:off x="6338135" y="178546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BTP in a Nutshell</a:t>
            </a:r>
            <a:endParaRPr lang="en-IN" dirty="0"/>
          </a:p>
        </p:txBody>
      </p:sp>
      <p:sp>
        <p:nvSpPr>
          <p:cNvPr id="12" name="Arrow: Right 11">
            <a:extLst>
              <a:ext uri="{FF2B5EF4-FFF2-40B4-BE49-F238E27FC236}">
                <a16:creationId xmlns:a16="http://schemas.microsoft.com/office/drawing/2014/main" id="{E999EC31-7E8C-323D-2D00-F65A7ABD207A}"/>
              </a:ext>
            </a:extLst>
          </p:cNvPr>
          <p:cNvSpPr/>
          <p:nvPr/>
        </p:nvSpPr>
        <p:spPr>
          <a:xfrm>
            <a:off x="6347144" y="257795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Offerings of AI in SAP Landscapes</a:t>
            </a:r>
            <a:endParaRPr lang="en-IN" dirty="0"/>
          </a:p>
        </p:txBody>
      </p:sp>
      <p:sp>
        <p:nvSpPr>
          <p:cNvPr id="13" name="Arrow: Right 12">
            <a:extLst>
              <a:ext uri="{FF2B5EF4-FFF2-40B4-BE49-F238E27FC236}">
                <a16:creationId xmlns:a16="http://schemas.microsoft.com/office/drawing/2014/main" id="{0D653456-EED9-6018-965F-981CD67AC941}"/>
              </a:ext>
            </a:extLst>
          </p:cNvPr>
          <p:cNvSpPr/>
          <p:nvPr/>
        </p:nvSpPr>
        <p:spPr>
          <a:xfrm>
            <a:off x="6347144" y="3368216"/>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a:t>
            </a:r>
            <a:endParaRPr lang="en-IN" dirty="0"/>
          </a:p>
        </p:txBody>
      </p:sp>
      <p:sp>
        <p:nvSpPr>
          <p:cNvPr id="14" name="Arrow: Right 13">
            <a:extLst>
              <a:ext uri="{FF2B5EF4-FFF2-40B4-BE49-F238E27FC236}">
                <a16:creationId xmlns:a16="http://schemas.microsoft.com/office/drawing/2014/main" id="{80A048F4-8557-5B0B-B1A9-99F73ADAE9E4}"/>
              </a:ext>
            </a:extLst>
          </p:cNvPr>
          <p:cNvSpPr/>
          <p:nvPr/>
        </p:nvSpPr>
        <p:spPr>
          <a:xfrm>
            <a:off x="6347144" y="4159964"/>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 APIs</a:t>
            </a:r>
            <a:endParaRPr lang="en-IN" dirty="0"/>
          </a:p>
        </p:txBody>
      </p:sp>
      <p:sp>
        <p:nvSpPr>
          <p:cNvPr id="15" name="Arrow: Right 14">
            <a:extLst>
              <a:ext uri="{FF2B5EF4-FFF2-40B4-BE49-F238E27FC236}">
                <a16:creationId xmlns:a16="http://schemas.microsoft.com/office/drawing/2014/main" id="{A94DCC1C-3AE4-C12A-BA0E-4D335B17FB2B}"/>
              </a:ext>
            </a:extLst>
          </p:cNvPr>
          <p:cNvSpPr/>
          <p:nvPr/>
        </p:nvSpPr>
        <p:spPr>
          <a:xfrm>
            <a:off x="6338134" y="4951712"/>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What’s coming up Next? GenAI?</a:t>
            </a:r>
            <a:endParaRPr lang="en-IN" dirty="0"/>
          </a:p>
        </p:txBody>
      </p:sp>
      <p:sp>
        <p:nvSpPr>
          <p:cNvPr id="16" name="Arrow: Right 15">
            <a:extLst>
              <a:ext uri="{FF2B5EF4-FFF2-40B4-BE49-F238E27FC236}">
                <a16:creationId xmlns:a16="http://schemas.microsoft.com/office/drawing/2014/main" id="{EA378201-9272-6889-FCC0-F67CE0CB9B50}"/>
              </a:ext>
            </a:extLst>
          </p:cNvPr>
          <p:cNvSpPr/>
          <p:nvPr/>
        </p:nvSpPr>
        <p:spPr>
          <a:xfrm>
            <a:off x="6338133" y="5743460"/>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Take-away</a:t>
            </a:r>
            <a:endParaRPr lang="en-IN" dirty="0"/>
          </a:p>
        </p:txBody>
      </p:sp>
      <p:sp>
        <p:nvSpPr>
          <p:cNvPr id="4" name="TextBox 3">
            <a:extLst>
              <a:ext uri="{FF2B5EF4-FFF2-40B4-BE49-F238E27FC236}">
                <a16:creationId xmlns:a16="http://schemas.microsoft.com/office/drawing/2014/main" id="{E9F6A7ED-01C3-BA3E-CC72-EC3E2A1C6A37}"/>
              </a:ext>
            </a:extLst>
          </p:cNvPr>
          <p:cNvSpPr txBox="1"/>
          <p:nvPr/>
        </p:nvSpPr>
        <p:spPr>
          <a:xfrm>
            <a:off x="9798600" y="3512928"/>
            <a:ext cx="690282" cy="369332"/>
          </a:xfrm>
          <a:prstGeom prst="rect">
            <a:avLst/>
          </a:prstGeom>
          <a:noFill/>
        </p:spPr>
        <p:txBody>
          <a:bodyPr wrap="square" rtlCol="0">
            <a:spAutoFit/>
          </a:bodyPr>
          <a:lstStyle/>
          <a:p>
            <a:pPr algn="r"/>
            <a:r>
              <a:rPr lang="en-US" dirty="0">
                <a:solidFill>
                  <a:srgbClr val="F1B53B"/>
                </a:solidFill>
              </a:rPr>
              <a:t>Next</a:t>
            </a:r>
            <a:endParaRPr lang="en-IN" dirty="0">
              <a:solidFill>
                <a:srgbClr val="F1B53B"/>
              </a:solidFill>
            </a:endParaRPr>
          </a:p>
        </p:txBody>
      </p:sp>
      <p:pic>
        <p:nvPicPr>
          <p:cNvPr id="8" name="Graphic 7" descr="Checkmark">
            <a:extLst>
              <a:ext uri="{FF2B5EF4-FFF2-40B4-BE49-F238E27FC236}">
                <a16:creationId xmlns:a16="http://schemas.microsoft.com/office/drawing/2014/main" id="{0D1FDD7B-126D-E2BD-12FE-F297F69B97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1156115"/>
            <a:ext cx="374444" cy="374444"/>
          </a:xfrm>
          <a:prstGeom prst="rect">
            <a:avLst/>
          </a:prstGeom>
        </p:spPr>
      </p:pic>
      <p:pic>
        <p:nvPicPr>
          <p:cNvPr id="11" name="Graphic 10" descr="Checkmark">
            <a:extLst>
              <a:ext uri="{FF2B5EF4-FFF2-40B4-BE49-F238E27FC236}">
                <a16:creationId xmlns:a16="http://schemas.microsoft.com/office/drawing/2014/main" id="{5A035AB5-084C-68EA-0351-B42E6A010E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1936793"/>
            <a:ext cx="374444" cy="374444"/>
          </a:xfrm>
          <a:prstGeom prst="rect">
            <a:avLst/>
          </a:prstGeom>
        </p:spPr>
      </p:pic>
      <p:pic>
        <p:nvPicPr>
          <p:cNvPr id="18" name="Graphic 17" descr="Checkmark">
            <a:extLst>
              <a:ext uri="{FF2B5EF4-FFF2-40B4-BE49-F238E27FC236}">
                <a16:creationId xmlns:a16="http://schemas.microsoft.com/office/drawing/2014/main" id="{2AFB5333-3860-60B4-B622-916E6D2E9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51688" y="2740352"/>
            <a:ext cx="374444" cy="374444"/>
          </a:xfrm>
          <a:prstGeom prst="rect">
            <a:avLst/>
          </a:prstGeom>
        </p:spPr>
      </p:pic>
      <p:sp>
        <p:nvSpPr>
          <p:cNvPr id="3" name="TextBox 2">
            <a:hlinkClick r:id="rId6"/>
            <a:extLst>
              <a:ext uri="{FF2B5EF4-FFF2-40B4-BE49-F238E27FC236}">
                <a16:creationId xmlns:a16="http://schemas.microsoft.com/office/drawing/2014/main" id="{57215693-2422-85AD-4C21-CB5DE0D759B0}"/>
              </a:ext>
            </a:extLst>
          </p:cNvPr>
          <p:cNvSpPr txBox="1"/>
          <p:nvPr/>
        </p:nvSpPr>
        <p:spPr>
          <a:xfrm>
            <a:off x="2485462" y="6093083"/>
            <a:ext cx="4189881" cy="369332"/>
          </a:xfrm>
          <a:prstGeom prst="rect">
            <a:avLst/>
          </a:prstGeom>
          <a:noFill/>
        </p:spPr>
        <p:txBody>
          <a:bodyPr wrap="square">
            <a:spAutoFit/>
          </a:bodyPr>
          <a:lstStyle/>
          <a:p>
            <a:r>
              <a:rPr lang="en-IN" dirty="0">
                <a:hlinkClick r:id="rId6"/>
              </a:rPr>
              <a:t>AI-Business-Services</a:t>
            </a:r>
            <a:endParaRPr lang="en-IN" dirty="0"/>
          </a:p>
        </p:txBody>
      </p:sp>
      <p:sp>
        <p:nvSpPr>
          <p:cNvPr id="2" name="TextBox 1">
            <a:extLst>
              <a:ext uri="{FF2B5EF4-FFF2-40B4-BE49-F238E27FC236}">
                <a16:creationId xmlns:a16="http://schemas.microsoft.com/office/drawing/2014/main" id="{5D0CBDAF-3730-CC98-EF31-C8BB549EF599}"/>
              </a:ext>
            </a:extLst>
          </p:cNvPr>
          <p:cNvSpPr txBox="1"/>
          <p:nvPr/>
        </p:nvSpPr>
        <p:spPr>
          <a:xfrm>
            <a:off x="9798600" y="4315067"/>
            <a:ext cx="690282" cy="369332"/>
          </a:xfrm>
          <a:prstGeom prst="rect">
            <a:avLst/>
          </a:prstGeom>
          <a:noFill/>
        </p:spPr>
        <p:txBody>
          <a:bodyPr wrap="square" rtlCol="0">
            <a:spAutoFit/>
          </a:bodyPr>
          <a:lstStyle/>
          <a:p>
            <a:pPr algn="r"/>
            <a:r>
              <a:rPr lang="en-US" dirty="0">
                <a:solidFill>
                  <a:srgbClr val="F1B53B"/>
                </a:solidFill>
              </a:rPr>
              <a:t>Next</a:t>
            </a:r>
            <a:endParaRPr lang="en-IN" dirty="0">
              <a:solidFill>
                <a:srgbClr val="F1B53B"/>
              </a:solidFill>
            </a:endParaRPr>
          </a:p>
        </p:txBody>
      </p:sp>
    </p:spTree>
    <p:extLst>
      <p:ext uri="{BB962C8B-B14F-4D97-AF65-F5344CB8AC3E}">
        <p14:creationId xmlns:p14="http://schemas.microsoft.com/office/powerpoint/2010/main" val="478249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EAF4D7E6-41A8-E7A5-1245-E22D936F2429}"/>
              </a:ext>
            </a:extLst>
          </p:cNvPr>
          <p:cNvSpPr>
            <a:spLocks noGrp="1"/>
          </p:cNvSpPr>
          <p:nvPr>
            <p:ph type="ctrTitle"/>
          </p:nvPr>
        </p:nvSpPr>
        <p:spPr>
          <a:xfrm>
            <a:off x="310402" y="676899"/>
            <a:ext cx="10187269" cy="625684"/>
          </a:xfrm>
        </p:spPr>
        <p:txBody>
          <a:bodyPr anchor="ctr">
            <a:noAutofit/>
          </a:bodyPr>
          <a:lstStyle/>
          <a:p>
            <a:pPr algn="l"/>
            <a:r>
              <a:rPr lang="en-US" sz="4000" b="1" dirty="0"/>
              <a:t>SAP AI Business Services</a:t>
            </a:r>
            <a:endParaRPr lang="en-IN" sz="4000" b="1" dirty="0"/>
          </a:p>
        </p:txBody>
      </p:sp>
      <p:sp>
        <p:nvSpPr>
          <p:cNvPr id="4" name="TextBox 3">
            <a:extLst>
              <a:ext uri="{FF2B5EF4-FFF2-40B4-BE49-F238E27FC236}">
                <a16:creationId xmlns:a16="http://schemas.microsoft.com/office/drawing/2014/main" id="{2405AA66-E5A4-0A02-3522-FFA22C0919A0}"/>
              </a:ext>
            </a:extLst>
          </p:cNvPr>
          <p:cNvSpPr txBox="1"/>
          <p:nvPr/>
        </p:nvSpPr>
        <p:spPr>
          <a:xfrm>
            <a:off x="310402" y="6425915"/>
            <a:ext cx="2169459" cy="369332"/>
          </a:xfrm>
          <a:prstGeom prst="rect">
            <a:avLst/>
          </a:prstGeom>
          <a:noFill/>
        </p:spPr>
        <p:txBody>
          <a:bodyPr wrap="square">
            <a:spAutoFit/>
          </a:bodyPr>
          <a:lstStyle/>
          <a:p>
            <a:r>
              <a:rPr lang="en-IN" dirty="0">
                <a:hlinkClick r:id="rId4"/>
              </a:rPr>
              <a:t>AI-Business-Services</a:t>
            </a:r>
            <a:endParaRPr lang="en-IN" dirty="0"/>
          </a:p>
        </p:txBody>
      </p:sp>
      <p:graphicFrame>
        <p:nvGraphicFramePr>
          <p:cNvPr id="5" name="Table 5">
            <a:extLst>
              <a:ext uri="{FF2B5EF4-FFF2-40B4-BE49-F238E27FC236}">
                <a16:creationId xmlns:a16="http://schemas.microsoft.com/office/drawing/2014/main" id="{430674FC-2A18-2440-DB39-D4DCB77AB4BD}"/>
              </a:ext>
            </a:extLst>
          </p:cNvPr>
          <p:cNvGraphicFramePr>
            <a:graphicFrameLocks noGrp="1"/>
          </p:cNvGraphicFramePr>
          <p:nvPr>
            <p:extLst>
              <p:ext uri="{D42A27DB-BD31-4B8C-83A1-F6EECF244321}">
                <p14:modId xmlns:p14="http://schemas.microsoft.com/office/powerpoint/2010/main" val="1518706002"/>
              </p:ext>
            </p:extLst>
          </p:nvPr>
        </p:nvGraphicFramePr>
        <p:xfrm>
          <a:off x="310402" y="1195003"/>
          <a:ext cx="11307857" cy="5307720"/>
        </p:xfrm>
        <a:graphic>
          <a:graphicData uri="http://schemas.openxmlformats.org/drawingml/2006/table">
            <a:tbl>
              <a:tblPr firstRow="1" bandRow="1">
                <a:tableStyleId>{2D5ABB26-0587-4C30-8999-92F81FD0307C}</a:tableStyleId>
              </a:tblPr>
              <a:tblGrid>
                <a:gridCol w="2728634">
                  <a:extLst>
                    <a:ext uri="{9D8B030D-6E8A-4147-A177-3AD203B41FA5}">
                      <a16:colId xmlns:a16="http://schemas.microsoft.com/office/drawing/2014/main" val="65253158"/>
                    </a:ext>
                  </a:extLst>
                </a:gridCol>
                <a:gridCol w="5047130">
                  <a:extLst>
                    <a:ext uri="{9D8B030D-6E8A-4147-A177-3AD203B41FA5}">
                      <a16:colId xmlns:a16="http://schemas.microsoft.com/office/drawing/2014/main" val="3180570333"/>
                    </a:ext>
                  </a:extLst>
                </a:gridCol>
                <a:gridCol w="3532093">
                  <a:extLst>
                    <a:ext uri="{9D8B030D-6E8A-4147-A177-3AD203B41FA5}">
                      <a16:colId xmlns:a16="http://schemas.microsoft.com/office/drawing/2014/main" val="864273915"/>
                    </a:ext>
                  </a:extLst>
                </a:gridCol>
              </a:tblGrid>
              <a:tr h="622632">
                <a:tc>
                  <a:txBody>
                    <a:bodyPr/>
                    <a:lstStyle/>
                    <a:p>
                      <a:r>
                        <a:rPr lang="en-US" sz="2400" b="1" dirty="0"/>
                        <a:t>Service Name</a:t>
                      </a:r>
                      <a:endParaRPr lang="en-IN" sz="2400" b="1" dirty="0"/>
                    </a:p>
                  </a:txBody>
                  <a:tcPr/>
                </a:tc>
                <a:tc>
                  <a:txBody>
                    <a:bodyPr/>
                    <a:lstStyle/>
                    <a:p>
                      <a:r>
                        <a:rPr lang="en-US" sz="2400" b="1" dirty="0"/>
                        <a:t>Description</a:t>
                      </a:r>
                      <a:endParaRPr lang="en-IN" sz="2400" b="1" dirty="0"/>
                    </a:p>
                  </a:txBody>
                  <a:tcPr/>
                </a:tc>
                <a:tc>
                  <a:txBody>
                    <a:bodyPr/>
                    <a:lstStyle/>
                    <a:p>
                      <a:r>
                        <a:rPr lang="en-US" sz="2400" b="1" dirty="0"/>
                        <a:t>Reference</a:t>
                      </a:r>
                      <a:endParaRPr lang="en-IN" sz="2400" b="1" dirty="0"/>
                    </a:p>
                  </a:txBody>
                  <a:tcPr/>
                </a:tc>
                <a:extLst>
                  <a:ext uri="{0D108BD9-81ED-4DB2-BD59-A6C34878D82A}">
                    <a16:rowId xmlns:a16="http://schemas.microsoft.com/office/drawing/2014/main" val="725762847"/>
                  </a:ext>
                </a:extLst>
              </a:tr>
              <a:tr h="622632">
                <a:tc>
                  <a:txBody>
                    <a:bodyPr/>
                    <a:lstStyle/>
                    <a:p>
                      <a:r>
                        <a:rPr lang="en-US" sz="1400" dirty="0"/>
                        <a:t>Business Entity Recognition</a:t>
                      </a:r>
                    </a:p>
                    <a:p>
                      <a:r>
                        <a:rPr lang="en-US" sz="1400" dirty="0">
                          <a:solidFill>
                            <a:srgbClr val="2B96D4"/>
                          </a:solidFill>
                        </a:rPr>
                        <a:t>Trial</a:t>
                      </a:r>
                      <a:endParaRPr lang="en-IN" sz="1400" dirty="0">
                        <a:solidFill>
                          <a:srgbClr val="2B96D4"/>
                        </a:solidFill>
                      </a:endParaRPr>
                    </a:p>
                  </a:txBody>
                  <a:tcPr/>
                </a:tc>
                <a:tc>
                  <a:txBody>
                    <a:bodyPr/>
                    <a:lstStyle/>
                    <a:p>
                      <a:r>
                        <a:rPr lang="en-US" sz="1400" dirty="0"/>
                        <a:t>Helps to understand unstructured Text. Can extract – Contexts from Email, Invoices Numbers. Default model is present to identify different scenarios. Custom Training Can be done with Model.</a:t>
                      </a:r>
                      <a:endParaRPr lang="en-IN" sz="1400" dirty="0"/>
                    </a:p>
                  </a:txBody>
                  <a:tcPr/>
                </a:tc>
                <a:tc>
                  <a:txBody>
                    <a:bodyPr/>
                    <a:lstStyle/>
                    <a:p>
                      <a:r>
                        <a:rPr lang="en-IN" sz="1400" dirty="0">
                          <a:hlinkClick r:id="rId5"/>
                        </a:rPr>
                        <a:t>Business-Entity-Recognition</a:t>
                      </a:r>
                      <a:endParaRPr lang="en-IN" sz="1400" dirty="0"/>
                    </a:p>
                  </a:txBody>
                  <a:tcPr/>
                </a:tc>
                <a:extLst>
                  <a:ext uri="{0D108BD9-81ED-4DB2-BD59-A6C34878D82A}">
                    <a16:rowId xmlns:a16="http://schemas.microsoft.com/office/drawing/2014/main" val="3115595695"/>
                  </a:ext>
                </a:extLst>
              </a:tr>
              <a:tr h="622632">
                <a:tc>
                  <a:txBody>
                    <a:bodyPr/>
                    <a:lstStyle/>
                    <a:p>
                      <a:r>
                        <a:rPr lang="en-US" sz="1400" dirty="0"/>
                        <a:t>Personalized Recommendation</a:t>
                      </a:r>
                    </a:p>
                    <a:p>
                      <a:pPr marL="0" algn="l" defTabSz="914400" rtl="0" eaLnBrk="1" latinLnBrk="0" hangingPunct="1"/>
                      <a:r>
                        <a:rPr lang="en-US" sz="1400" kern="1200" dirty="0">
                          <a:solidFill>
                            <a:srgbClr val="C00000"/>
                          </a:solidFill>
                          <a:latin typeface="+mn-lt"/>
                          <a:ea typeface="+mn-ea"/>
                          <a:cs typeface="+mn-cs"/>
                        </a:rPr>
                        <a:t>Free Tier</a:t>
                      </a:r>
                      <a:endParaRPr lang="en-IN" sz="1400" kern="1200" dirty="0">
                        <a:solidFill>
                          <a:srgbClr val="C00000"/>
                        </a:solidFill>
                        <a:latin typeface="+mn-lt"/>
                        <a:ea typeface="+mn-ea"/>
                        <a:cs typeface="+mn-cs"/>
                      </a:endParaRPr>
                    </a:p>
                  </a:txBody>
                  <a:tcPr/>
                </a:tc>
                <a:tc>
                  <a:txBody>
                    <a:bodyPr/>
                    <a:lstStyle/>
                    <a:p>
                      <a:r>
                        <a:rPr lang="en-US" sz="1400" dirty="0"/>
                        <a:t>Personalized Search results, item recommendations</a:t>
                      </a:r>
                      <a:endParaRPr lang="en-IN" sz="1400" dirty="0"/>
                    </a:p>
                  </a:txBody>
                  <a:tcPr/>
                </a:tc>
                <a:tc>
                  <a:txBody>
                    <a:bodyPr/>
                    <a:lstStyle/>
                    <a:p>
                      <a:r>
                        <a:rPr lang="en-IN" sz="1400" dirty="0">
                          <a:hlinkClick r:id="rId6"/>
                        </a:rPr>
                        <a:t>Personalized-Recommendation</a:t>
                      </a:r>
                      <a:endParaRPr lang="en-IN" sz="1400" dirty="0"/>
                    </a:p>
                  </a:txBody>
                  <a:tcPr/>
                </a:tc>
                <a:extLst>
                  <a:ext uri="{0D108BD9-81ED-4DB2-BD59-A6C34878D82A}">
                    <a16:rowId xmlns:a16="http://schemas.microsoft.com/office/drawing/2014/main" val="2998327096"/>
                  </a:ext>
                </a:extLst>
              </a:tr>
              <a:tr h="622632">
                <a:tc>
                  <a:txBody>
                    <a:bodyPr/>
                    <a:lstStyle/>
                    <a:p>
                      <a:r>
                        <a:rPr lang="en-US" sz="1400" dirty="0"/>
                        <a:t>Data Attribute Recommendation</a:t>
                      </a:r>
                    </a:p>
                    <a:p>
                      <a:pPr marL="0" algn="l" defTabSz="914400" rtl="0" eaLnBrk="1" latinLnBrk="0" hangingPunct="1"/>
                      <a:r>
                        <a:rPr lang="en-US" sz="1400" kern="1200" dirty="0">
                          <a:solidFill>
                            <a:srgbClr val="2B96D4"/>
                          </a:solidFill>
                          <a:latin typeface="+mn-lt"/>
                          <a:ea typeface="+mn-ea"/>
                          <a:cs typeface="+mn-cs"/>
                        </a:rPr>
                        <a:t>Trial</a:t>
                      </a:r>
                      <a:endParaRPr lang="en-IN" sz="1400" kern="1200" dirty="0">
                        <a:solidFill>
                          <a:srgbClr val="2B96D4"/>
                        </a:solidFill>
                        <a:latin typeface="+mn-lt"/>
                        <a:ea typeface="+mn-ea"/>
                        <a:cs typeface="+mn-cs"/>
                      </a:endParaRPr>
                    </a:p>
                  </a:txBody>
                  <a:tcPr/>
                </a:tc>
                <a:tc>
                  <a:txBody>
                    <a:bodyPr/>
                    <a:lstStyle/>
                    <a:p>
                      <a:r>
                        <a:rPr lang="en-US" sz="1400" kern="1200" dirty="0">
                          <a:solidFill>
                            <a:schemeClr val="tx1"/>
                          </a:solidFill>
                          <a:latin typeface="+mn-lt"/>
                          <a:ea typeface="+mn-ea"/>
                          <a:cs typeface="+mn-cs"/>
                        </a:rPr>
                        <a:t>Predict the value of missing numerical attributes in your data records.</a:t>
                      </a:r>
                      <a:endParaRPr lang="en-IN" sz="1400" kern="1200" dirty="0">
                        <a:solidFill>
                          <a:schemeClr val="tx1"/>
                        </a:solidFill>
                        <a:latin typeface="+mn-lt"/>
                        <a:ea typeface="+mn-ea"/>
                        <a:cs typeface="+mn-cs"/>
                      </a:endParaRPr>
                    </a:p>
                  </a:txBody>
                  <a:tcPr/>
                </a:tc>
                <a:tc>
                  <a:txBody>
                    <a:bodyPr/>
                    <a:lstStyle/>
                    <a:p>
                      <a:r>
                        <a:rPr lang="en-IN" sz="1400" dirty="0">
                          <a:hlinkClick r:id="rId7"/>
                        </a:rPr>
                        <a:t>Data-Attribute-Recommendation</a:t>
                      </a:r>
                      <a:endParaRPr lang="en-IN" sz="1400" dirty="0"/>
                    </a:p>
                  </a:txBody>
                  <a:tcPr/>
                </a:tc>
                <a:extLst>
                  <a:ext uri="{0D108BD9-81ED-4DB2-BD59-A6C34878D82A}">
                    <a16:rowId xmlns:a16="http://schemas.microsoft.com/office/drawing/2014/main" val="224526608"/>
                  </a:ext>
                </a:extLst>
              </a:tr>
              <a:tr h="622632">
                <a:tc>
                  <a:txBody>
                    <a:bodyPr/>
                    <a:lstStyle/>
                    <a:p>
                      <a:r>
                        <a:rPr lang="en-US" sz="1400" dirty="0"/>
                        <a:t>Document Extraction Service</a:t>
                      </a:r>
                    </a:p>
                    <a:p>
                      <a:pPr marL="0" algn="l" defTabSz="914400" rtl="0" eaLnBrk="1" latinLnBrk="0" hangingPunct="1"/>
                      <a:r>
                        <a:rPr lang="en-US" sz="1400" kern="1200" dirty="0">
                          <a:solidFill>
                            <a:srgbClr val="2B96D4"/>
                          </a:solidFill>
                          <a:latin typeface="+mn-lt"/>
                          <a:ea typeface="+mn-ea"/>
                          <a:cs typeface="+mn-cs"/>
                        </a:rPr>
                        <a:t>Trial</a:t>
                      </a:r>
                    </a:p>
                  </a:txBody>
                  <a:tcPr/>
                </a:tc>
                <a:tc>
                  <a:txBody>
                    <a:bodyPr/>
                    <a:lstStyle/>
                    <a:p>
                      <a:r>
                        <a:rPr lang="en-US" sz="1400" kern="1200" dirty="0">
                          <a:solidFill>
                            <a:schemeClr val="tx1"/>
                          </a:solidFill>
                          <a:latin typeface="+mn-lt"/>
                          <a:ea typeface="+mn-ea"/>
                          <a:cs typeface="+mn-cs"/>
                        </a:rPr>
                        <a:t>Document Information Extraction helps you to process large amounts of business documents that have content in headers and tables.</a:t>
                      </a:r>
                      <a:endParaRPr lang="en-IN" sz="1400" kern="1200" dirty="0">
                        <a:solidFill>
                          <a:schemeClr val="tx1"/>
                        </a:solidFill>
                        <a:latin typeface="+mn-lt"/>
                        <a:ea typeface="+mn-ea"/>
                        <a:cs typeface="+mn-cs"/>
                      </a:endParaRPr>
                    </a:p>
                  </a:txBody>
                  <a:tcPr/>
                </a:tc>
                <a:tc>
                  <a:txBody>
                    <a:bodyPr/>
                    <a:lstStyle/>
                    <a:p>
                      <a:r>
                        <a:rPr lang="en-IN" sz="1400" dirty="0">
                          <a:hlinkClick r:id="rId8"/>
                        </a:rPr>
                        <a:t>Document-Information-Extraction</a:t>
                      </a:r>
                      <a:endParaRPr lang="en-IN" sz="1400" dirty="0"/>
                    </a:p>
                  </a:txBody>
                  <a:tcPr/>
                </a:tc>
                <a:extLst>
                  <a:ext uri="{0D108BD9-81ED-4DB2-BD59-A6C34878D82A}">
                    <a16:rowId xmlns:a16="http://schemas.microsoft.com/office/drawing/2014/main" val="2617753558"/>
                  </a:ext>
                </a:extLst>
              </a:tr>
              <a:tr h="622632">
                <a:tc>
                  <a:txBody>
                    <a:bodyPr/>
                    <a:lstStyle/>
                    <a:p>
                      <a:r>
                        <a:rPr lang="en-US" sz="1400" kern="1200" dirty="0">
                          <a:solidFill>
                            <a:schemeClr val="tx1"/>
                          </a:solidFill>
                          <a:latin typeface="+mn-lt"/>
                          <a:ea typeface="+mn-ea"/>
                          <a:cs typeface="+mn-cs"/>
                        </a:rPr>
                        <a:t>Service Ticket Intelligence</a:t>
                      </a:r>
                    </a:p>
                    <a:p>
                      <a:r>
                        <a:rPr lang="en-US" sz="1400" kern="1200" dirty="0">
                          <a:solidFill>
                            <a:srgbClr val="C00000"/>
                          </a:solidFill>
                          <a:latin typeface="+mn-lt"/>
                          <a:ea typeface="+mn-ea"/>
                          <a:cs typeface="+mn-cs"/>
                        </a:rPr>
                        <a:t>Retiring Soon</a:t>
                      </a:r>
                      <a:endParaRPr lang="en-IN" sz="1400" kern="1200" dirty="0">
                        <a:solidFill>
                          <a:srgbClr val="C00000"/>
                        </a:solidFill>
                        <a:latin typeface="+mn-lt"/>
                        <a:ea typeface="+mn-ea"/>
                        <a:cs typeface="+mn-cs"/>
                      </a:endParaRPr>
                    </a:p>
                  </a:txBody>
                  <a:tcPr/>
                </a:tc>
                <a:tc>
                  <a:txBody>
                    <a:bodyPr/>
                    <a:lstStyle/>
                    <a:p>
                      <a:r>
                        <a:rPr lang="en-IN" sz="1400" kern="1200" dirty="0">
                          <a:solidFill>
                            <a:schemeClr val="tx1"/>
                          </a:solidFill>
                          <a:latin typeface="+mn-lt"/>
                          <a:ea typeface="+mn-ea"/>
                          <a:cs typeface="+mn-cs"/>
                        </a:rPr>
                        <a:t>Text Classification, Solution Recommendation, Text Clustering</a:t>
                      </a:r>
                    </a:p>
                  </a:txBody>
                  <a:tcPr/>
                </a:tc>
                <a:tc>
                  <a:txBody>
                    <a:bodyPr/>
                    <a:lstStyle/>
                    <a:p>
                      <a:r>
                        <a:rPr lang="en-IN" sz="1400" dirty="0">
                          <a:hlinkClick r:id="rId9"/>
                        </a:rPr>
                        <a:t>Service-Ticket-Intelligence</a:t>
                      </a:r>
                      <a:endParaRPr lang="en-IN" sz="1400" dirty="0"/>
                    </a:p>
                  </a:txBody>
                  <a:tcPr/>
                </a:tc>
                <a:extLst>
                  <a:ext uri="{0D108BD9-81ED-4DB2-BD59-A6C34878D82A}">
                    <a16:rowId xmlns:a16="http://schemas.microsoft.com/office/drawing/2014/main" val="1759611029"/>
                  </a:ext>
                </a:extLst>
              </a:tr>
              <a:tr h="622632">
                <a:tc>
                  <a:txBody>
                    <a:bodyPr/>
                    <a:lstStyle/>
                    <a:p>
                      <a:r>
                        <a:rPr lang="en-US" sz="1400" kern="1200" dirty="0">
                          <a:solidFill>
                            <a:schemeClr val="tx1"/>
                          </a:solidFill>
                          <a:latin typeface="+mn-lt"/>
                          <a:ea typeface="+mn-ea"/>
                          <a:cs typeface="+mn-cs"/>
                        </a:rPr>
                        <a:t>Document Translation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rgbClr val="2B96D4"/>
                          </a:solidFill>
                          <a:latin typeface="+mn-lt"/>
                          <a:ea typeface="+mn-ea"/>
                          <a:cs typeface="+mn-cs"/>
                        </a:rPr>
                        <a:t>Trial</a:t>
                      </a:r>
                    </a:p>
                  </a:txBody>
                  <a:tcPr/>
                </a:tc>
                <a:tc>
                  <a:txBody>
                    <a:bodyPr/>
                    <a:lstStyle/>
                    <a:p>
                      <a:r>
                        <a:rPr lang="en-US" sz="1400" kern="1200" dirty="0">
                          <a:solidFill>
                            <a:schemeClr val="tx1"/>
                          </a:solidFill>
                          <a:latin typeface="+mn-lt"/>
                          <a:ea typeface="+mn-ea"/>
                          <a:cs typeface="+mn-cs"/>
                        </a:rPr>
                        <a:t>Translation of Text or File</a:t>
                      </a:r>
                      <a:endParaRPr lang="en-IN" sz="1400" kern="1200" dirty="0">
                        <a:solidFill>
                          <a:schemeClr val="tx1"/>
                        </a:solidFill>
                        <a:latin typeface="+mn-lt"/>
                        <a:ea typeface="+mn-ea"/>
                        <a:cs typeface="+mn-cs"/>
                      </a:endParaRPr>
                    </a:p>
                  </a:txBody>
                  <a:tcPr/>
                </a:tc>
                <a:tc>
                  <a:txBody>
                    <a:bodyPr/>
                    <a:lstStyle/>
                    <a:p>
                      <a:r>
                        <a:rPr lang="en-IN" sz="1400" dirty="0">
                          <a:hlinkClick r:id="rId10"/>
                        </a:rPr>
                        <a:t>Document Translation</a:t>
                      </a:r>
                      <a:endParaRPr lang="en-IN" sz="1400" dirty="0"/>
                    </a:p>
                  </a:txBody>
                  <a:tcPr/>
                </a:tc>
                <a:extLst>
                  <a:ext uri="{0D108BD9-81ED-4DB2-BD59-A6C34878D82A}">
                    <a16:rowId xmlns:a16="http://schemas.microsoft.com/office/drawing/2014/main" val="2552998352"/>
                  </a:ext>
                </a:extLst>
              </a:tr>
              <a:tr h="6226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Document Classification</a:t>
                      </a:r>
                      <a:br>
                        <a:rPr lang="en-US" sz="1400" kern="1200" dirty="0">
                          <a:solidFill>
                            <a:schemeClr val="tx1"/>
                          </a:solidFill>
                          <a:latin typeface="+mn-lt"/>
                          <a:ea typeface="+mn-ea"/>
                          <a:cs typeface="+mn-cs"/>
                        </a:rPr>
                      </a:br>
                      <a:r>
                        <a:rPr lang="en-US" sz="1400" kern="1200" dirty="0">
                          <a:solidFill>
                            <a:srgbClr val="C00000"/>
                          </a:solidFill>
                          <a:latin typeface="+mn-lt"/>
                          <a:ea typeface="+mn-ea"/>
                          <a:cs typeface="+mn-cs"/>
                        </a:rPr>
                        <a:t>Enterprise </a:t>
                      </a:r>
                    </a:p>
                  </a:txBody>
                  <a:tcPr/>
                </a:tc>
                <a:tc>
                  <a:txBody>
                    <a:bodyPr/>
                    <a:lstStyle/>
                    <a:p>
                      <a:r>
                        <a:rPr lang="en-US" sz="1400" kern="1200" dirty="0">
                          <a:solidFill>
                            <a:schemeClr val="tx1"/>
                          </a:solidFill>
                          <a:latin typeface="+mn-lt"/>
                          <a:ea typeface="+mn-ea"/>
                          <a:cs typeface="+mn-cs"/>
                        </a:rPr>
                        <a:t>Classifies the document into customer-specific categories</a:t>
                      </a:r>
                      <a:endParaRPr lang="en-IN" sz="1400" kern="1200" dirty="0">
                        <a:solidFill>
                          <a:schemeClr val="tx1"/>
                        </a:solidFill>
                        <a:latin typeface="+mn-lt"/>
                        <a:ea typeface="+mn-ea"/>
                        <a:cs typeface="+mn-cs"/>
                      </a:endParaRPr>
                    </a:p>
                  </a:txBody>
                  <a:tcPr/>
                </a:tc>
                <a:tc>
                  <a:txBody>
                    <a:bodyPr/>
                    <a:lstStyle/>
                    <a:p>
                      <a:r>
                        <a:rPr lang="en-IN" sz="1400" dirty="0"/>
                        <a:t>https://help.sap.com/docs/document-classification/document-classification/initial-setup</a:t>
                      </a:r>
                    </a:p>
                  </a:txBody>
                  <a:tcPr/>
                </a:tc>
                <a:extLst>
                  <a:ext uri="{0D108BD9-81ED-4DB2-BD59-A6C34878D82A}">
                    <a16:rowId xmlns:a16="http://schemas.microsoft.com/office/drawing/2014/main" val="1388381592"/>
                  </a:ext>
                </a:extLst>
              </a:tr>
            </a:tbl>
          </a:graphicData>
        </a:graphic>
      </p:graphicFrame>
    </p:spTree>
    <p:extLst>
      <p:ext uri="{BB962C8B-B14F-4D97-AF65-F5344CB8AC3E}">
        <p14:creationId xmlns:p14="http://schemas.microsoft.com/office/powerpoint/2010/main" val="1293590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EAF4D7E6-41A8-E7A5-1245-E22D936F2429}"/>
              </a:ext>
            </a:extLst>
          </p:cNvPr>
          <p:cNvSpPr>
            <a:spLocks noGrp="1"/>
          </p:cNvSpPr>
          <p:nvPr>
            <p:ph type="ctrTitle"/>
          </p:nvPr>
        </p:nvSpPr>
        <p:spPr>
          <a:xfrm>
            <a:off x="310402" y="676899"/>
            <a:ext cx="10187269" cy="625684"/>
          </a:xfrm>
        </p:spPr>
        <p:txBody>
          <a:bodyPr anchor="ctr">
            <a:noAutofit/>
          </a:bodyPr>
          <a:lstStyle/>
          <a:p>
            <a:pPr algn="l"/>
            <a:r>
              <a:rPr lang="en-US" sz="4000" b="1" dirty="0"/>
              <a:t>SAP AI Business Services</a:t>
            </a:r>
            <a:endParaRPr lang="en-IN" sz="4000" b="1" dirty="0"/>
          </a:p>
        </p:txBody>
      </p:sp>
      <p:sp>
        <p:nvSpPr>
          <p:cNvPr id="4" name="TextBox 3">
            <a:extLst>
              <a:ext uri="{FF2B5EF4-FFF2-40B4-BE49-F238E27FC236}">
                <a16:creationId xmlns:a16="http://schemas.microsoft.com/office/drawing/2014/main" id="{2405AA66-E5A4-0A02-3522-FFA22C0919A0}"/>
              </a:ext>
            </a:extLst>
          </p:cNvPr>
          <p:cNvSpPr txBox="1"/>
          <p:nvPr/>
        </p:nvSpPr>
        <p:spPr>
          <a:xfrm>
            <a:off x="310402" y="6425915"/>
            <a:ext cx="2169459" cy="369332"/>
          </a:xfrm>
          <a:prstGeom prst="rect">
            <a:avLst/>
          </a:prstGeom>
          <a:noFill/>
        </p:spPr>
        <p:txBody>
          <a:bodyPr wrap="square">
            <a:spAutoFit/>
          </a:bodyPr>
          <a:lstStyle/>
          <a:p>
            <a:r>
              <a:rPr lang="en-IN" dirty="0">
                <a:hlinkClick r:id="rId4"/>
              </a:rPr>
              <a:t>AI-Business-Services</a:t>
            </a:r>
            <a:endParaRPr lang="en-IN" dirty="0"/>
          </a:p>
        </p:txBody>
      </p:sp>
      <p:graphicFrame>
        <p:nvGraphicFramePr>
          <p:cNvPr id="5" name="Table 5">
            <a:extLst>
              <a:ext uri="{FF2B5EF4-FFF2-40B4-BE49-F238E27FC236}">
                <a16:creationId xmlns:a16="http://schemas.microsoft.com/office/drawing/2014/main" id="{430674FC-2A18-2440-DB39-D4DCB77AB4BD}"/>
              </a:ext>
            </a:extLst>
          </p:cNvPr>
          <p:cNvGraphicFramePr>
            <a:graphicFrameLocks noGrp="1"/>
          </p:cNvGraphicFramePr>
          <p:nvPr/>
        </p:nvGraphicFramePr>
        <p:xfrm>
          <a:off x="310402" y="1302583"/>
          <a:ext cx="11307857" cy="5307720"/>
        </p:xfrm>
        <a:graphic>
          <a:graphicData uri="http://schemas.openxmlformats.org/drawingml/2006/table">
            <a:tbl>
              <a:tblPr firstRow="1" bandRow="1">
                <a:tableStyleId>{2D5ABB26-0587-4C30-8999-92F81FD0307C}</a:tableStyleId>
              </a:tblPr>
              <a:tblGrid>
                <a:gridCol w="2728634">
                  <a:extLst>
                    <a:ext uri="{9D8B030D-6E8A-4147-A177-3AD203B41FA5}">
                      <a16:colId xmlns:a16="http://schemas.microsoft.com/office/drawing/2014/main" val="65253158"/>
                    </a:ext>
                  </a:extLst>
                </a:gridCol>
                <a:gridCol w="5047130">
                  <a:extLst>
                    <a:ext uri="{9D8B030D-6E8A-4147-A177-3AD203B41FA5}">
                      <a16:colId xmlns:a16="http://schemas.microsoft.com/office/drawing/2014/main" val="3180570333"/>
                    </a:ext>
                  </a:extLst>
                </a:gridCol>
                <a:gridCol w="3532093">
                  <a:extLst>
                    <a:ext uri="{9D8B030D-6E8A-4147-A177-3AD203B41FA5}">
                      <a16:colId xmlns:a16="http://schemas.microsoft.com/office/drawing/2014/main" val="864273915"/>
                    </a:ext>
                  </a:extLst>
                </a:gridCol>
              </a:tblGrid>
              <a:tr h="622632">
                <a:tc>
                  <a:txBody>
                    <a:bodyPr/>
                    <a:lstStyle/>
                    <a:p>
                      <a:r>
                        <a:rPr lang="en-US" sz="2400" b="1" dirty="0"/>
                        <a:t>Service Name</a:t>
                      </a:r>
                      <a:endParaRPr lang="en-IN" sz="2400" b="1" dirty="0"/>
                    </a:p>
                  </a:txBody>
                  <a:tcPr/>
                </a:tc>
                <a:tc>
                  <a:txBody>
                    <a:bodyPr/>
                    <a:lstStyle/>
                    <a:p>
                      <a:r>
                        <a:rPr lang="en-US" sz="2400" b="1" dirty="0"/>
                        <a:t>Description</a:t>
                      </a:r>
                      <a:endParaRPr lang="en-IN" sz="2400" b="1" dirty="0"/>
                    </a:p>
                  </a:txBody>
                  <a:tcPr/>
                </a:tc>
                <a:tc>
                  <a:txBody>
                    <a:bodyPr/>
                    <a:lstStyle/>
                    <a:p>
                      <a:r>
                        <a:rPr lang="en-US" sz="2400" b="1" dirty="0"/>
                        <a:t>Reference</a:t>
                      </a:r>
                      <a:endParaRPr lang="en-IN" sz="2400" b="1" dirty="0"/>
                    </a:p>
                  </a:txBody>
                  <a:tcPr/>
                </a:tc>
                <a:extLst>
                  <a:ext uri="{0D108BD9-81ED-4DB2-BD59-A6C34878D82A}">
                    <a16:rowId xmlns:a16="http://schemas.microsoft.com/office/drawing/2014/main" val="725762847"/>
                  </a:ext>
                </a:extLst>
              </a:tr>
              <a:tr h="622632">
                <a:tc>
                  <a:txBody>
                    <a:bodyPr/>
                    <a:lstStyle/>
                    <a:p>
                      <a:r>
                        <a:rPr lang="en-US" sz="1400" dirty="0"/>
                        <a:t>Business Entity Recognition</a:t>
                      </a:r>
                    </a:p>
                    <a:p>
                      <a:r>
                        <a:rPr lang="en-US" sz="1400" dirty="0">
                          <a:solidFill>
                            <a:srgbClr val="2B96D4"/>
                          </a:solidFill>
                        </a:rPr>
                        <a:t>Trial</a:t>
                      </a:r>
                      <a:endParaRPr lang="en-IN" sz="1400" dirty="0">
                        <a:solidFill>
                          <a:srgbClr val="2B96D4"/>
                        </a:solidFill>
                      </a:endParaRPr>
                    </a:p>
                  </a:txBody>
                  <a:tcPr/>
                </a:tc>
                <a:tc>
                  <a:txBody>
                    <a:bodyPr/>
                    <a:lstStyle/>
                    <a:p>
                      <a:r>
                        <a:rPr lang="en-US" sz="1400" dirty="0"/>
                        <a:t>Helps to understand unstructured Text. Can extract – Contexts from Email, Invoices Numbers. Default model is present to identify different scenarios. Custom Training Can be done with Model.</a:t>
                      </a:r>
                      <a:endParaRPr lang="en-IN" sz="1400" dirty="0"/>
                    </a:p>
                  </a:txBody>
                  <a:tcPr/>
                </a:tc>
                <a:tc>
                  <a:txBody>
                    <a:bodyPr/>
                    <a:lstStyle/>
                    <a:p>
                      <a:r>
                        <a:rPr lang="en-IN" sz="1400" dirty="0">
                          <a:hlinkClick r:id="rId5"/>
                        </a:rPr>
                        <a:t>Business-Entity-Recognition</a:t>
                      </a:r>
                      <a:endParaRPr lang="en-IN" sz="1400" dirty="0"/>
                    </a:p>
                  </a:txBody>
                  <a:tcPr/>
                </a:tc>
                <a:extLst>
                  <a:ext uri="{0D108BD9-81ED-4DB2-BD59-A6C34878D82A}">
                    <a16:rowId xmlns:a16="http://schemas.microsoft.com/office/drawing/2014/main" val="3115595695"/>
                  </a:ext>
                </a:extLst>
              </a:tr>
              <a:tr h="622632">
                <a:tc>
                  <a:txBody>
                    <a:bodyPr/>
                    <a:lstStyle/>
                    <a:p>
                      <a:r>
                        <a:rPr lang="en-US" sz="1400" dirty="0"/>
                        <a:t>Personalized Recommendation</a:t>
                      </a:r>
                    </a:p>
                    <a:p>
                      <a:pPr marL="0" algn="l" defTabSz="914400" rtl="0" eaLnBrk="1" latinLnBrk="0" hangingPunct="1"/>
                      <a:r>
                        <a:rPr lang="en-US" sz="1400" kern="1200" dirty="0">
                          <a:solidFill>
                            <a:srgbClr val="C00000"/>
                          </a:solidFill>
                          <a:latin typeface="+mn-lt"/>
                          <a:ea typeface="+mn-ea"/>
                          <a:cs typeface="+mn-cs"/>
                        </a:rPr>
                        <a:t>Free Tier</a:t>
                      </a:r>
                      <a:endParaRPr lang="en-IN" sz="1400" kern="1200" dirty="0">
                        <a:solidFill>
                          <a:srgbClr val="C00000"/>
                        </a:solidFill>
                        <a:latin typeface="+mn-lt"/>
                        <a:ea typeface="+mn-ea"/>
                        <a:cs typeface="+mn-cs"/>
                      </a:endParaRPr>
                    </a:p>
                  </a:txBody>
                  <a:tcPr/>
                </a:tc>
                <a:tc>
                  <a:txBody>
                    <a:bodyPr/>
                    <a:lstStyle/>
                    <a:p>
                      <a:r>
                        <a:rPr lang="en-US" sz="1400" dirty="0"/>
                        <a:t>Personalized Search results, item recommendations</a:t>
                      </a:r>
                      <a:endParaRPr lang="en-IN" sz="1400" dirty="0"/>
                    </a:p>
                  </a:txBody>
                  <a:tcPr/>
                </a:tc>
                <a:tc>
                  <a:txBody>
                    <a:bodyPr/>
                    <a:lstStyle/>
                    <a:p>
                      <a:r>
                        <a:rPr lang="en-IN" sz="1400" dirty="0">
                          <a:hlinkClick r:id="rId6"/>
                        </a:rPr>
                        <a:t>Personalized-Recommendation</a:t>
                      </a:r>
                      <a:endParaRPr lang="en-IN" sz="1400" dirty="0"/>
                    </a:p>
                  </a:txBody>
                  <a:tcPr/>
                </a:tc>
                <a:extLst>
                  <a:ext uri="{0D108BD9-81ED-4DB2-BD59-A6C34878D82A}">
                    <a16:rowId xmlns:a16="http://schemas.microsoft.com/office/drawing/2014/main" val="2998327096"/>
                  </a:ext>
                </a:extLst>
              </a:tr>
              <a:tr h="622632">
                <a:tc>
                  <a:txBody>
                    <a:bodyPr/>
                    <a:lstStyle/>
                    <a:p>
                      <a:r>
                        <a:rPr lang="en-US" sz="1400" dirty="0"/>
                        <a:t>Data Attribute Recommendation</a:t>
                      </a:r>
                    </a:p>
                    <a:p>
                      <a:pPr marL="0" algn="l" defTabSz="914400" rtl="0" eaLnBrk="1" latinLnBrk="0" hangingPunct="1"/>
                      <a:r>
                        <a:rPr lang="en-US" sz="1400" kern="1200" dirty="0">
                          <a:solidFill>
                            <a:srgbClr val="2B96D4"/>
                          </a:solidFill>
                          <a:latin typeface="+mn-lt"/>
                          <a:ea typeface="+mn-ea"/>
                          <a:cs typeface="+mn-cs"/>
                        </a:rPr>
                        <a:t>Trial</a:t>
                      </a:r>
                      <a:endParaRPr lang="en-IN" sz="1400" kern="1200" dirty="0">
                        <a:solidFill>
                          <a:srgbClr val="2B96D4"/>
                        </a:solidFill>
                        <a:latin typeface="+mn-lt"/>
                        <a:ea typeface="+mn-ea"/>
                        <a:cs typeface="+mn-cs"/>
                      </a:endParaRPr>
                    </a:p>
                  </a:txBody>
                  <a:tcPr/>
                </a:tc>
                <a:tc>
                  <a:txBody>
                    <a:bodyPr/>
                    <a:lstStyle/>
                    <a:p>
                      <a:r>
                        <a:rPr lang="en-US" sz="1400" kern="1200" dirty="0">
                          <a:solidFill>
                            <a:schemeClr val="tx1"/>
                          </a:solidFill>
                          <a:latin typeface="+mn-lt"/>
                          <a:ea typeface="+mn-ea"/>
                          <a:cs typeface="+mn-cs"/>
                        </a:rPr>
                        <a:t>Predict the value of missing numerical attributes in your data records.</a:t>
                      </a:r>
                      <a:endParaRPr lang="en-IN" sz="1400" kern="1200" dirty="0">
                        <a:solidFill>
                          <a:schemeClr val="tx1"/>
                        </a:solidFill>
                        <a:latin typeface="+mn-lt"/>
                        <a:ea typeface="+mn-ea"/>
                        <a:cs typeface="+mn-cs"/>
                      </a:endParaRPr>
                    </a:p>
                  </a:txBody>
                  <a:tcPr/>
                </a:tc>
                <a:tc>
                  <a:txBody>
                    <a:bodyPr/>
                    <a:lstStyle/>
                    <a:p>
                      <a:r>
                        <a:rPr lang="en-IN" sz="1400" dirty="0">
                          <a:hlinkClick r:id="rId7"/>
                        </a:rPr>
                        <a:t>Data-Attribute-Recommendation</a:t>
                      </a:r>
                      <a:endParaRPr lang="en-IN" sz="1400" dirty="0"/>
                    </a:p>
                  </a:txBody>
                  <a:tcPr/>
                </a:tc>
                <a:extLst>
                  <a:ext uri="{0D108BD9-81ED-4DB2-BD59-A6C34878D82A}">
                    <a16:rowId xmlns:a16="http://schemas.microsoft.com/office/drawing/2014/main" val="224526608"/>
                  </a:ext>
                </a:extLst>
              </a:tr>
              <a:tr h="622632">
                <a:tc>
                  <a:txBody>
                    <a:bodyPr/>
                    <a:lstStyle/>
                    <a:p>
                      <a:r>
                        <a:rPr lang="en-US" sz="1400" dirty="0"/>
                        <a:t>Document Extraction Service</a:t>
                      </a:r>
                    </a:p>
                    <a:p>
                      <a:pPr marL="0" algn="l" defTabSz="914400" rtl="0" eaLnBrk="1" latinLnBrk="0" hangingPunct="1"/>
                      <a:r>
                        <a:rPr lang="en-US" sz="1400" kern="1200" dirty="0">
                          <a:solidFill>
                            <a:srgbClr val="2B96D4"/>
                          </a:solidFill>
                          <a:latin typeface="+mn-lt"/>
                          <a:ea typeface="+mn-ea"/>
                          <a:cs typeface="+mn-cs"/>
                        </a:rPr>
                        <a:t>Trial</a:t>
                      </a:r>
                    </a:p>
                  </a:txBody>
                  <a:tcPr/>
                </a:tc>
                <a:tc>
                  <a:txBody>
                    <a:bodyPr/>
                    <a:lstStyle/>
                    <a:p>
                      <a:r>
                        <a:rPr lang="en-US" sz="1400" kern="1200" dirty="0">
                          <a:solidFill>
                            <a:schemeClr val="tx1"/>
                          </a:solidFill>
                          <a:latin typeface="+mn-lt"/>
                          <a:ea typeface="+mn-ea"/>
                          <a:cs typeface="+mn-cs"/>
                        </a:rPr>
                        <a:t>Document Information Extraction helps you to process large amounts of business documents that have content in headers and tables.</a:t>
                      </a:r>
                      <a:endParaRPr lang="en-IN" sz="1400" kern="1200" dirty="0">
                        <a:solidFill>
                          <a:schemeClr val="tx1"/>
                        </a:solidFill>
                        <a:latin typeface="+mn-lt"/>
                        <a:ea typeface="+mn-ea"/>
                        <a:cs typeface="+mn-cs"/>
                      </a:endParaRPr>
                    </a:p>
                  </a:txBody>
                  <a:tcPr/>
                </a:tc>
                <a:tc>
                  <a:txBody>
                    <a:bodyPr/>
                    <a:lstStyle/>
                    <a:p>
                      <a:r>
                        <a:rPr lang="en-IN" sz="1400" dirty="0">
                          <a:hlinkClick r:id="rId8"/>
                        </a:rPr>
                        <a:t>Document-Information-Extraction</a:t>
                      </a:r>
                      <a:endParaRPr lang="en-IN" sz="1400" dirty="0"/>
                    </a:p>
                  </a:txBody>
                  <a:tcPr/>
                </a:tc>
                <a:extLst>
                  <a:ext uri="{0D108BD9-81ED-4DB2-BD59-A6C34878D82A}">
                    <a16:rowId xmlns:a16="http://schemas.microsoft.com/office/drawing/2014/main" val="2617753558"/>
                  </a:ext>
                </a:extLst>
              </a:tr>
              <a:tr h="622632">
                <a:tc>
                  <a:txBody>
                    <a:bodyPr/>
                    <a:lstStyle/>
                    <a:p>
                      <a:r>
                        <a:rPr lang="en-US" sz="1400" kern="1200" dirty="0">
                          <a:solidFill>
                            <a:schemeClr val="tx1"/>
                          </a:solidFill>
                          <a:latin typeface="+mn-lt"/>
                          <a:ea typeface="+mn-ea"/>
                          <a:cs typeface="+mn-cs"/>
                        </a:rPr>
                        <a:t>Service Ticket Intelligence</a:t>
                      </a:r>
                    </a:p>
                    <a:p>
                      <a:r>
                        <a:rPr lang="en-US" sz="1400" kern="1200" dirty="0">
                          <a:solidFill>
                            <a:srgbClr val="C00000"/>
                          </a:solidFill>
                          <a:latin typeface="+mn-lt"/>
                          <a:ea typeface="+mn-ea"/>
                          <a:cs typeface="+mn-cs"/>
                        </a:rPr>
                        <a:t>Retiring Soon</a:t>
                      </a:r>
                      <a:endParaRPr lang="en-IN" sz="1400" kern="1200" dirty="0">
                        <a:solidFill>
                          <a:srgbClr val="C00000"/>
                        </a:solidFill>
                        <a:latin typeface="+mn-lt"/>
                        <a:ea typeface="+mn-ea"/>
                        <a:cs typeface="+mn-cs"/>
                      </a:endParaRPr>
                    </a:p>
                  </a:txBody>
                  <a:tcPr/>
                </a:tc>
                <a:tc>
                  <a:txBody>
                    <a:bodyPr/>
                    <a:lstStyle/>
                    <a:p>
                      <a:r>
                        <a:rPr lang="en-IN" sz="1400" kern="1200" dirty="0">
                          <a:solidFill>
                            <a:schemeClr val="tx1"/>
                          </a:solidFill>
                          <a:latin typeface="+mn-lt"/>
                          <a:ea typeface="+mn-ea"/>
                          <a:cs typeface="+mn-cs"/>
                        </a:rPr>
                        <a:t>Text Classification, Solution Recommendation, Text Clustering</a:t>
                      </a:r>
                    </a:p>
                  </a:txBody>
                  <a:tcPr/>
                </a:tc>
                <a:tc>
                  <a:txBody>
                    <a:bodyPr/>
                    <a:lstStyle/>
                    <a:p>
                      <a:r>
                        <a:rPr lang="en-IN" sz="1400" dirty="0">
                          <a:hlinkClick r:id="rId9"/>
                        </a:rPr>
                        <a:t>Service-Ticket-Intelligence</a:t>
                      </a:r>
                      <a:endParaRPr lang="en-IN" sz="1400" dirty="0"/>
                    </a:p>
                  </a:txBody>
                  <a:tcPr/>
                </a:tc>
                <a:extLst>
                  <a:ext uri="{0D108BD9-81ED-4DB2-BD59-A6C34878D82A}">
                    <a16:rowId xmlns:a16="http://schemas.microsoft.com/office/drawing/2014/main" val="1759611029"/>
                  </a:ext>
                </a:extLst>
              </a:tr>
              <a:tr h="622632">
                <a:tc>
                  <a:txBody>
                    <a:bodyPr/>
                    <a:lstStyle/>
                    <a:p>
                      <a:r>
                        <a:rPr lang="en-US" sz="1400" kern="1200" dirty="0">
                          <a:solidFill>
                            <a:schemeClr val="tx1"/>
                          </a:solidFill>
                          <a:latin typeface="+mn-lt"/>
                          <a:ea typeface="+mn-ea"/>
                          <a:cs typeface="+mn-cs"/>
                        </a:rPr>
                        <a:t>Document Translation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rgbClr val="2B96D4"/>
                          </a:solidFill>
                          <a:latin typeface="+mn-lt"/>
                          <a:ea typeface="+mn-ea"/>
                          <a:cs typeface="+mn-cs"/>
                        </a:rPr>
                        <a:t>Trial</a:t>
                      </a:r>
                    </a:p>
                  </a:txBody>
                  <a:tcPr/>
                </a:tc>
                <a:tc>
                  <a:txBody>
                    <a:bodyPr/>
                    <a:lstStyle/>
                    <a:p>
                      <a:r>
                        <a:rPr lang="en-US" sz="1400" kern="1200" dirty="0">
                          <a:solidFill>
                            <a:schemeClr val="tx1"/>
                          </a:solidFill>
                          <a:latin typeface="+mn-lt"/>
                          <a:ea typeface="+mn-ea"/>
                          <a:cs typeface="+mn-cs"/>
                        </a:rPr>
                        <a:t>Translation of Text or File</a:t>
                      </a:r>
                      <a:endParaRPr lang="en-IN" sz="1400" kern="1200" dirty="0">
                        <a:solidFill>
                          <a:schemeClr val="tx1"/>
                        </a:solidFill>
                        <a:latin typeface="+mn-lt"/>
                        <a:ea typeface="+mn-ea"/>
                        <a:cs typeface="+mn-cs"/>
                      </a:endParaRPr>
                    </a:p>
                  </a:txBody>
                  <a:tcPr/>
                </a:tc>
                <a:tc>
                  <a:txBody>
                    <a:bodyPr/>
                    <a:lstStyle/>
                    <a:p>
                      <a:r>
                        <a:rPr lang="en-IN" sz="1400" dirty="0">
                          <a:hlinkClick r:id="rId10"/>
                        </a:rPr>
                        <a:t>Document Translation</a:t>
                      </a:r>
                      <a:endParaRPr lang="en-IN" sz="1400" dirty="0"/>
                    </a:p>
                  </a:txBody>
                  <a:tcPr/>
                </a:tc>
                <a:extLst>
                  <a:ext uri="{0D108BD9-81ED-4DB2-BD59-A6C34878D82A}">
                    <a16:rowId xmlns:a16="http://schemas.microsoft.com/office/drawing/2014/main" val="2552998352"/>
                  </a:ext>
                </a:extLst>
              </a:tr>
              <a:tr h="6226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Document Classification</a:t>
                      </a:r>
                      <a:br>
                        <a:rPr lang="en-US" sz="1400" kern="1200" dirty="0">
                          <a:solidFill>
                            <a:schemeClr val="tx1"/>
                          </a:solidFill>
                          <a:latin typeface="+mn-lt"/>
                          <a:ea typeface="+mn-ea"/>
                          <a:cs typeface="+mn-cs"/>
                        </a:rPr>
                      </a:br>
                      <a:r>
                        <a:rPr lang="en-US" sz="1400" kern="1200" dirty="0">
                          <a:solidFill>
                            <a:srgbClr val="C00000"/>
                          </a:solidFill>
                          <a:latin typeface="+mn-lt"/>
                          <a:ea typeface="+mn-ea"/>
                          <a:cs typeface="+mn-cs"/>
                        </a:rPr>
                        <a:t>Enterprise </a:t>
                      </a:r>
                    </a:p>
                  </a:txBody>
                  <a:tcPr/>
                </a:tc>
                <a:tc>
                  <a:txBody>
                    <a:bodyPr/>
                    <a:lstStyle/>
                    <a:p>
                      <a:r>
                        <a:rPr lang="en-US" sz="1400" kern="1200" dirty="0">
                          <a:solidFill>
                            <a:schemeClr val="tx1"/>
                          </a:solidFill>
                          <a:latin typeface="+mn-lt"/>
                          <a:ea typeface="+mn-ea"/>
                          <a:cs typeface="+mn-cs"/>
                        </a:rPr>
                        <a:t>Classifies the document into customer-specific categories</a:t>
                      </a:r>
                      <a:endParaRPr lang="en-IN" sz="1400" kern="1200" dirty="0">
                        <a:solidFill>
                          <a:schemeClr val="tx1"/>
                        </a:solidFill>
                        <a:latin typeface="+mn-lt"/>
                        <a:ea typeface="+mn-ea"/>
                        <a:cs typeface="+mn-cs"/>
                      </a:endParaRPr>
                    </a:p>
                  </a:txBody>
                  <a:tcPr/>
                </a:tc>
                <a:tc>
                  <a:txBody>
                    <a:bodyPr/>
                    <a:lstStyle/>
                    <a:p>
                      <a:r>
                        <a:rPr lang="en-IN" sz="1400" dirty="0"/>
                        <a:t>https://help.sap.com/docs/document-classification/document-classification/initial-setup</a:t>
                      </a:r>
                    </a:p>
                  </a:txBody>
                  <a:tcPr/>
                </a:tc>
                <a:extLst>
                  <a:ext uri="{0D108BD9-81ED-4DB2-BD59-A6C34878D82A}">
                    <a16:rowId xmlns:a16="http://schemas.microsoft.com/office/drawing/2014/main" val="1388381592"/>
                  </a:ext>
                </a:extLst>
              </a:tr>
            </a:tbl>
          </a:graphicData>
        </a:graphic>
      </p:graphicFrame>
      <p:pic>
        <p:nvPicPr>
          <p:cNvPr id="6" name="Graphic 5" descr="Checkmark">
            <a:extLst>
              <a:ext uri="{FF2B5EF4-FFF2-40B4-BE49-F238E27FC236}">
                <a16:creationId xmlns:a16="http://schemas.microsoft.com/office/drawing/2014/main" id="{DCE7C0AE-64DB-F1C2-AF85-C9F185C91CE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284" y="2012577"/>
            <a:ext cx="224118" cy="224118"/>
          </a:xfrm>
          <a:prstGeom prst="rect">
            <a:avLst/>
          </a:prstGeom>
        </p:spPr>
      </p:pic>
      <p:pic>
        <p:nvPicPr>
          <p:cNvPr id="3" name="Graphic 2" descr="Checkmark">
            <a:extLst>
              <a:ext uri="{FF2B5EF4-FFF2-40B4-BE49-F238E27FC236}">
                <a16:creationId xmlns:a16="http://schemas.microsoft.com/office/drawing/2014/main" id="{64F52066-E1D9-F557-CA21-43A0393A0B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284" y="3377328"/>
            <a:ext cx="224118" cy="224118"/>
          </a:xfrm>
          <a:prstGeom prst="rect">
            <a:avLst/>
          </a:prstGeom>
        </p:spPr>
      </p:pic>
      <p:pic>
        <p:nvPicPr>
          <p:cNvPr id="8" name="Graphic 7" descr="Checkmark">
            <a:extLst>
              <a:ext uri="{FF2B5EF4-FFF2-40B4-BE49-F238E27FC236}">
                <a16:creationId xmlns:a16="http://schemas.microsoft.com/office/drawing/2014/main" id="{1A7F40E0-2278-27B1-DED2-AF00516B9C3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284" y="3962556"/>
            <a:ext cx="224118" cy="224118"/>
          </a:xfrm>
          <a:prstGeom prst="rect">
            <a:avLst/>
          </a:prstGeom>
        </p:spPr>
      </p:pic>
      <p:pic>
        <p:nvPicPr>
          <p:cNvPr id="9" name="Graphic 8" descr="Checkmark">
            <a:extLst>
              <a:ext uri="{FF2B5EF4-FFF2-40B4-BE49-F238E27FC236}">
                <a16:creationId xmlns:a16="http://schemas.microsoft.com/office/drawing/2014/main" id="{E3FDE1FB-41E0-93ED-90E8-D11E20E35E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284" y="5286429"/>
            <a:ext cx="224118" cy="224118"/>
          </a:xfrm>
          <a:prstGeom prst="rect">
            <a:avLst/>
          </a:prstGeom>
        </p:spPr>
      </p:pic>
    </p:spTree>
    <p:extLst>
      <p:ext uri="{BB962C8B-B14F-4D97-AF65-F5344CB8AC3E}">
        <p14:creationId xmlns:p14="http://schemas.microsoft.com/office/powerpoint/2010/main" val="918768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17" name="TextBox 16">
            <a:extLst>
              <a:ext uri="{FF2B5EF4-FFF2-40B4-BE49-F238E27FC236}">
                <a16:creationId xmlns:a16="http://schemas.microsoft.com/office/drawing/2014/main" id="{BBDF7DEA-13DD-D108-69FC-9D8349E4539B}"/>
              </a:ext>
            </a:extLst>
          </p:cNvPr>
          <p:cNvSpPr txBox="1"/>
          <p:nvPr/>
        </p:nvSpPr>
        <p:spPr>
          <a:xfrm>
            <a:off x="315892" y="1143298"/>
            <a:ext cx="3460580" cy="369332"/>
          </a:xfrm>
          <a:prstGeom prst="rect">
            <a:avLst/>
          </a:prstGeom>
          <a:noFill/>
        </p:spPr>
        <p:txBody>
          <a:bodyPr wrap="square" rtlCol="0">
            <a:spAutoFit/>
          </a:bodyPr>
          <a:lstStyle/>
          <a:p>
            <a:r>
              <a:rPr lang="en-US" dirty="0"/>
              <a:t>Automation understanding</a:t>
            </a:r>
            <a:endParaRPr lang="en-IN" dirty="0"/>
          </a:p>
        </p:txBody>
      </p:sp>
      <p:sp>
        <p:nvSpPr>
          <p:cNvPr id="25" name="Title 1">
            <a:extLst>
              <a:ext uri="{FF2B5EF4-FFF2-40B4-BE49-F238E27FC236}">
                <a16:creationId xmlns:a16="http://schemas.microsoft.com/office/drawing/2014/main" id="{DA680B95-2E33-B02B-8C0B-46181D7F778B}"/>
              </a:ext>
            </a:extLst>
          </p:cNvPr>
          <p:cNvSpPr>
            <a:spLocks noGrp="1"/>
          </p:cNvSpPr>
          <p:nvPr>
            <p:ph type="ctrTitle"/>
          </p:nvPr>
        </p:nvSpPr>
        <p:spPr>
          <a:xfrm>
            <a:off x="310402" y="650023"/>
            <a:ext cx="10187269" cy="625684"/>
          </a:xfrm>
        </p:spPr>
        <p:txBody>
          <a:bodyPr anchor="ctr">
            <a:noAutofit/>
          </a:bodyPr>
          <a:lstStyle/>
          <a:p>
            <a:pPr algn="l"/>
            <a:r>
              <a:rPr lang="en-US" sz="4000" b="1" dirty="0"/>
              <a:t>SAP AI Business Services</a:t>
            </a:r>
            <a:endParaRPr lang="en-IN" sz="4000" b="1" dirty="0"/>
          </a:p>
        </p:txBody>
      </p:sp>
      <p:pic>
        <p:nvPicPr>
          <p:cNvPr id="6146" name="Picture 2">
            <a:extLst>
              <a:ext uri="{FF2B5EF4-FFF2-40B4-BE49-F238E27FC236}">
                <a16:creationId xmlns:a16="http://schemas.microsoft.com/office/drawing/2014/main" id="{DBED9EB7-FD40-F752-59E0-D84DDC12C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34" y="1512630"/>
            <a:ext cx="9172201" cy="5228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628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17" name="TextBox 16">
            <a:extLst>
              <a:ext uri="{FF2B5EF4-FFF2-40B4-BE49-F238E27FC236}">
                <a16:creationId xmlns:a16="http://schemas.microsoft.com/office/drawing/2014/main" id="{BBDF7DEA-13DD-D108-69FC-9D8349E4539B}"/>
              </a:ext>
            </a:extLst>
          </p:cNvPr>
          <p:cNvSpPr txBox="1"/>
          <p:nvPr/>
        </p:nvSpPr>
        <p:spPr>
          <a:xfrm>
            <a:off x="315892" y="1143298"/>
            <a:ext cx="3460580" cy="369332"/>
          </a:xfrm>
          <a:prstGeom prst="rect">
            <a:avLst/>
          </a:prstGeom>
          <a:noFill/>
        </p:spPr>
        <p:txBody>
          <a:bodyPr wrap="square" rtlCol="0">
            <a:spAutoFit/>
          </a:bodyPr>
          <a:lstStyle/>
          <a:p>
            <a:r>
              <a:rPr lang="en-US" dirty="0"/>
              <a:t>With Build Process Automation</a:t>
            </a:r>
            <a:endParaRPr lang="en-IN" dirty="0"/>
          </a:p>
        </p:txBody>
      </p:sp>
      <p:sp>
        <p:nvSpPr>
          <p:cNvPr id="25" name="Title 1">
            <a:extLst>
              <a:ext uri="{FF2B5EF4-FFF2-40B4-BE49-F238E27FC236}">
                <a16:creationId xmlns:a16="http://schemas.microsoft.com/office/drawing/2014/main" id="{DA680B95-2E33-B02B-8C0B-46181D7F778B}"/>
              </a:ext>
            </a:extLst>
          </p:cNvPr>
          <p:cNvSpPr>
            <a:spLocks noGrp="1"/>
          </p:cNvSpPr>
          <p:nvPr>
            <p:ph type="ctrTitle"/>
          </p:nvPr>
        </p:nvSpPr>
        <p:spPr>
          <a:xfrm>
            <a:off x="310402" y="646121"/>
            <a:ext cx="10187269" cy="625684"/>
          </a:xfrm>
        </p:spPr>
        <p:txBody>
          <a:bodyPr anchor="ctr">
            <a:noAutofit/>
          </a:bodyPr>
          <a:lstStyle/>
          <a:p>
            <a:pPr algn="l"/>
            <a:r>
              <a:rPr lang="en-US" sz="4000" b="1" dirty="0"/>
              <a:t>SAP AI Business Services</a:t>
            </a:r>
            <a:endParaRPr lang="en-IN" sz="4000" b="1" dirty="0"/>
          </a:p>
        </p:txBody>
      </p:sp>
      <p:pic>
        <p:nvPicPr>
          <p:cNvPr id="3074" name="Picture 2">
            <a:extLst>
              <a:ext uri="{FF2B5EF4-FFF2-40B4-BE49-F238E27FC236}">
                <a16:creationId xmlns:a16="http://schemas.microsoft.com/office/drawing/2014/main" id="{E3EE3330-D978-0020-4742-F5E119B5D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929" y="1512630"/>
            <a:ext cx="8616763" cy="5079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659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3" name="Title 2">
            <a:extLst>
              <a:ext uri="{FF2B5EF4-FFF2-40B4-BE49-F238E27FC236}">
                <a16:creationId xmlns:a16="http://schemas.microsoft.com/office/drawing/2014/main" id="{59CD516A-8C1E-AAFA-4B5C-EA93FE6350D4}"/>
              </a:ext>
            </a:extLst>
          </p:cNvPr>
          <p:cNvSpPr>
            <a:spLocks noGrp="1"/>
          </p:cNvSpPr>
          <p:nvPr>
            <p:ph type="ctrTitle"/>
          </p:nvPr>
        </p:nvSpPr>
        <p:spPr>
          <a:xfrm>
            <a:off x="2232210" y="1428374"/>
            <a:ext cx="5369859" cy="2387600"/>
          </a:xfrm>
        </p:spPr>
        <p:txBody>
          <a:bodyPr/>
          <a:lstStyle/>
          <a:p>
            <a:r>
              <a:rPr lang="en-US" dirty="0"/>
              <a:t>What is Cloud?</a:t>
            </a:r>
            <a:endParaRPr lang="en-IN" dirty="0"/>
          </a:p>
        </p:txBody>
      </p:sp>
      <p:pic>
        <p:nvPicPr>
          <p:cNvPr id="10" name="Graphic 9" descr="Cloud">
            <a:extLst>
              <a:ext uri="{FF2B5EF4-FFF2-40B4-BE49-F238E27FC236}">
                <a16:creationId xmlns:a16="http://schemas.microsoft.com/office/drawing/2014/main" id="{8833F9EE-7D61-6837-0F80-ACCD37A6D0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24165" y="1662950"/>
            <a:ext cx="2832847" cy="2832847"/>
          </a:xfrm>
          <a:prstGeom prst="rect">
            <a:avLst/>
          </a:prstGeom>
        </p:spPr>
      </p:pic>
    </p:spTree>
    <p:extLst>
      <p:ext uri="{BB962C8B-B14F-4D97-AF65-F5344CB8AC3E}">
        <p14:creationId xmlns:p14="http://schemas.microsoft.com/office/powerpoint/2010/main" val="36065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5" name="Title 1">
            <a:extLst>
              <a:ext uri="{FF2B5EF4-FFF2-40B4-BE49-F238E27FC236}">
                <a16:creationId xmlns:a16="http://schemas.microsoft.com/office/drawing/2014/main" id="{EDCA2BA5-3748-9077-758E-6A08B654AB77}"/>
              </a:ext>
            </a:extLst>
          </p:cNvPr>
          <p:cNvSpPr>
            <a:spLocks noGrp="1"/>
          </p:cNvSpPr>
          <p:nvPr>
            <p:ph type="ctrTitle"/>
          </p:nvPr>
        </p:nvSpPr>
        <p:spPr>
          <a:xfrm>
            <a:off x="310402" y="2008703"/>
            <a:ext cx="6364941" cy="2387600"/>
          </a:xfrm>
        </p:spPr>
        <p:txBody>
          <a:bodyPr anchor="ctr"/>
          <a:lstStyle/>
          <a:p>
            <a:r>
              <a:rPr lang="en-US" dirty="0"/>
              <a:t>Content</a:t>
            </a:r>
            <a:endParaRPr lang="en-IN" dirty="0"/>
          </a:p>
        </p:txBody>
      </p:sp>
      <p:sp>
        <p:nvSpPr>
          <p:cNvPr id="6" name="Rectangle 5">
            <a:extLst>
              <a:ext uri="{FF2B5EF4-FFF2-40B4-BE49-F238E27FC236}">
                <a16:creationId xmlns:a16="http://schemas.microsoft.com/office/drawing/2014/main" id="{412FBC43-5384-C41E-71E2-65B831F9F083}"/>
              </a:ext>
            </a:extLst>
          </p:cNvPr>
          <p:cNvSpPr/>
          <p:nvPr/>
        </p:nvSpPr>
        <p:spPr>
          <a:xfrm>
            <a:off x="6221506" y="968187"/>
            <a:ext cx="4625788" cy="56746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CC74ACA4-C44D-2293-FAD8-388EC7CCDD3B}"/>
              </a:ext>
            </a:extLst>
          </p:cNvPr>
          <p:cNvSpPr/>
          <p:nvPr/>
        </p:nvSpPr>
        <p:spPr>
          <a:xfrm>
            <a:off x="6338136" y="994455"/>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Why AI Services in SAP?</a:t>
            </a:r>
            <a:endParaRPr lang="en-IN" dirty="0"/>
          </a:p>
        </p:txBody>
      </p:sp>
      <p:sp>
        <p:nvSpPr>
          <p:cNvPr id="10" name="Arrow: Right 9">
            <a:extLst>
              <a:ext uri="{FF2B5EF4-FFF2-40B4-BE49-F238E27FC236}">
                <a16:creationId xmlns:a16="http://schemas.microsoft.com/office/drawing/2014/main" id="{9F3D815A-F3C2-D551-378F-F871092C29DB}"/>
              </a:ext>
            </a:extLst>
          </p:cNvPr>
          <p:cNvSpPr/>
          <p:nvPr/>
        </p:nvSpPr>
        <p:spPr>
          <a:xfrm>
            <a:off x="6338135" y="178546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BTP in a Nutshell</a:t>
            </a:r>
            <a:endParaRPr lang="en-IN" dirty="0"/>
          </a:p>
        </p:txBody>
      </p:sp>
      <p:sp>
        <p:nvSpPr>
          <p:cNvPr id="12" name="Arrow: Right 11">
            <a:extLst>
              <a:ext uri="{FF2B5EF4-FFF2-40B4-BE49-F238E27FC236}">
                <a16:creationId xmlns:a16="http://schemas.microsoft.com/office/drawing/2014/main" id="{E999EC31-7E8C-323D-2D00-F65A7ABD207A}"/>
              </a:ext>
            </a:extLst>
          </p:cNvPr>
          <p:cNvSpPr/>
          <p:nvPr/>
        </p:nvSpPr>
        <p:spPr>
          <a:xfrm>
            <a:off x="6347144" y="257795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Offerings of AI in SAP Landscapes</a:t>
            </a:r>
            <a:endParaRPr lang="en-IN" dirty="0"/>
          </a:p>
        </p:txBody>
      </p:sp>
      <p:sp>
        <p:nvSpPr>
          <p:cNvPr id="13" name="Arrow: Right 12">
            <a:extLst>
              <a:ext uri="{FF2B5EF4-FFF2-40B4-BE49-F238E27FC236}">
                <a16:creationId xmlns:a16="http://schemas.microsoft.com/office/drawing/2014/main" id="{0D653456-EED9-6018-965F-981CD67AC941}"/>
              </a:ext>
            </a:extLst>
          </p:cNvPr>
          <p:cNvSpPr/>
          <p:nvPr/>
        </p:nvSpPr>
        <p:spPr>
          <a:xfrm>
            <a:off x="6347144" y="3368216"/>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a:t>
            </a:r>
            <a:endParaRPr lang="en-IN" dirty="0"/>
          </a:p>
        </p:txBody>
      </p:sp>
      <p:sp>
        <p:nvSpPr>
          <p:cNvPr id="14" name="Arrow: Right 13">
            <a:extLst>
              <a:ext uri="{FF2B5EF4-FFF2-40B4-BE49-F238E27FC236}">
                <a16:creationId xmlns:a16="http://schemas.microsoft.com/office/drawing/2014/main" id="{80A048F4-8557-5B0B-B1A9-99F73ADAE9E4}"/>
              </a:ext>
            </a:extLst>
          </p:cNvPr>
          <p:cNvSpPr/>
          <p:nvPr/>
        </p:nvSpPr>
        <p:spPr>
          <a:xfrm>
            <a:off x="6347144" y="4159964"/>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 APIs</a:t>
            </a:r>
            <a:endParaRPr lang="en-IN" dirty="0"/>
          </a:p>
        </p:txBody>
      </p:sp>
      <p:sp>
        <p:nvSpPr>
          <p:cNvPr id="15" name="Arrow: Right 14">
            <a:extLst>
              <a:ext uri="{FF2B5EF4-FFF2-40B4-BE49-F238E27FC236}">
                <a16:creationId xmlns:a16="http://schemas.microsoft.com/office/drawing/2014/main" id="{A94DCC1C-3AE4-C12A-BA0E-4D335B17FB2B}"/>
              </a:ext>
            </a:extLst>
          </p:cNvPr>
          <p:cNvSpPr/>
          <p:nvPr/>
        </p:nvSpPr>
        <p:spPr>
          <a:xfrm>
            <a:off x="6338134" y="4951712"/>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What’s coming up Next? GenAI?</a:t>
            </a:r>
            <a:endParaRPr lang="en-IN" dirty="0"/>
          </a:p>
        </p:txBody>
      </p:sp>
      <p:sp>
        <p:nvSpPr>
          <p:cNvPr id="16" name="Arrow: Right 15">
            <a:extLst>
              <a:ext uri="{FF2B5EF4-FFF2-40B4-BE49-F238E27FC236}">
                <a16:creationId xmlns:a16="http://schemas.microsoft.com/office/drawing/2014/main" id="{EA378201-9272-6889-FCC0-F67CE0CB9B50}"/>
              </a:ext>
            </a:extLst>
          </p:cNvPr>
          <p:cNvSpPr/>
          <p:nvPr/>
        </p:nvSpPr>
        <p:spPr>
          <a:xfrm>
            <a:off x="6338133" y="5743460"/>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Take-away</a:t>
            </a:r>
            <a:endParaRPr lang="en-IN" dirty="0"/>
          </a:p>
        </p:txBody>
      </p:sp>
      <p:sp>
        <p:nvSpPr>
          <p:cNvPr id="17" name="TextBox 16">
            <a:extLst>
              <a:ext uri="{FF2B5EF4-FFF2-40B4-BE49-F238E27FC236}">
                <a16:creationId xmlns:a16="http://schemas.microsoft.com/office/drawing/2014/main" id="{2F725834-10C8-C470-4E43-59CE6E6D6E75}"/>
              </a:ext>
            </a:extLst>
          </p:cNvPr>
          <p:cNvSpPr txBox="1"/>
          <p:nvPr/>
        </p:nvSpPr>
        <p:spPr>
          <a:xfrm>
            <a:off x="9802995" y="1168239"/>
            <a:ext cx="690282" cy="369332"/>
          </a:xfrm>
          <a:prstGeom prst="rect">
            <a:avLst/>
          </a:prstGeom>
          <a:noFill/>
        </p:spPr>
        <p:txBody>
          <a:bodyPr wrap="square" rtlCol="0">
            <a:spAutoFit/>
          </a:bodyPr>
          <a:lstStyle/>
          <a:p>
            <a:r>
              <a:rPr lang="en-US" dirty="0">
                <a:solidFill>
                  <a:srgbClr val="F1B53B"/>
                </a:solidFill>
              </a:rPr>
              <a:t>Next</a:t>
            </a:r>
            <a:endParaRPr lang="en-IN" dirty="0">
              <a:solidFill>
                <a:srgbClr val="F1B53B"/>
              </a:solidFill>
            </a:endParaRPr>
          </a:p>
        </p:txBody>
      </p:sp>
    </p:spTree>
    <p:extLst>
      <p:ext uri="{BB962C8B-B14F-4D97-AF65-F5344CB8AC3E}">
        <p14:creationId xmlns:p14="http://schemas.microsoft.com/office/powerpoint/2010/main" val="1770531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pic>
        <p:nvPicPr>
          <p:cNvPr id="5" name="Picture 4">
            <a:extLst>
              <a:ext uri="{FF2B5EF4-FFF2-40B4-BE49-F238E27FC236}">
                <a16:creationId xmlns:a16="http://schemas.microsoft.com/office/drawing/2014/main" id="{AEFE04C3-519C-44AB-EED2-B3E2C31D39E0}"/>
              </a:ext>
            </a:extLst>
          </p:cNvPr>
          <p:cNvPicPr>
            <a:picLocks noChangeAspect="1"/>
          </p:cNvPicPr>
          <p:nvPr/>
        </p:nvPicPr>
        <p:blipFill>
          <a:blip r:embed="rId4"/>
          <a:stretch>
            <a:fillRect/>
          </a:stretch>
        </p:blipFill>
        <p:spPr>
          <a:xfrm>
            <a:off x="999747" y="2406108"/>
            <a:ext cx="10192506" cy="1905916"/>
          </a:xfrm>
          <a:prstGeom prst="rect">
            <a:avLst/>
          </a:prstGeom>
        </p:spPr>
      </p:pic>
    </p:spTree>
    <p:extLst>
      <p:ext uri="{BB962C8B-B14F-4D97-AF65-F5344CB8AC3E}">
        <p14:creationId xmlns:p14="http://schemas.microsoft.com/office/powerpoint/2010/main" val="2760708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EAF4D7E6-41A8-E7A5-1245-E22D936F2429}"/>
              </a:ext>
            </a:extLst>
          </p:cNvPr>
          <p:cNvSpPr>
            <a:spLocks noGrp="1"/>
          </p:cNvSpPr>
          <p:nvPr>
            <p:ph type="ctrTitle"/>
          </p:nvPr>
        </p:nvSpPr>
        <p:spPr>
          <a:xfrm>
            <a:off x="310402" y="676899"/>
            <a:ext cx="10187269" cy="625684"/>
          </a:xfrm>
        </p:spPr>
        <p:txBody>
          <a:bodyPr anchor="ctr">
            <a:noAutofit/>
          </a:bodyPr>
          <a:lstStyle/>
          <a:p>
            <a:pPr algn="l"/>
            <a:r>
              <a:rPr lang="en-US" sz="4000" b="1" dirty="0"/>
              <a:t>SAP AI Business Services</a:t>
            </a:r>
            <a:endParaRPr lang="en-IN" sz="4000" b="1" dirty="0"/>
          </a:p>
        </p:txBody>
      </p:sp>
      <p:pic>
        <p:nvPicPr>
          <p:cNvPr id="5" name="Picture 4">
            <a:extLst>
              <a:ext uri="{FF2B5EF4-FFF2-40B4-BE49-F238E27FC236}">
                <a16:creationId xmlns:a16="http://schemas.microsoft.com/office/drawing/2014/main" id="{549E3A14-9C94-F1A8-3CDD-DE5AA6B99B73}"/>
              </a:ext>
            </a:extLst>
          </p:cNvPr>
          <p:cNvPicPr>
            <a:picLocks noChangeAspect="1"/>
          </p:cNvPicPr>
          <p:nvPr/>
        </p:nvPicPr>
        <p:blipFill>
          <a:blip r:embed="rId4"/>
          <a:stretch>
            <a:fillRect/>
          </a:stretch>
        </p:blipFill>
        <p:spPr>
          <a:xfrm>
            <a:off x="3448050" y="1520957"/>
            <a:ext cx="8645339" cy="4502671"/>
          </a:xfrm>
          <a:prstGeom prst="rect">
            <a:avLst/>
          </a:prstGeom>
        </p:spPr>
      </p:pic>
      <p:sp>
        <p:nvSpPr>
          <p:cNvPr id="6" name="TextBox 5">
            <a:extLst>
              <a:ext uri="{FF2B5EF4-FFF2-40B4-BE49-F238E27FC236}">
                <a16:creationId xmlns:a16="http://schemas.microsoft.com/office/drawing/2014/main" id="{036580D5-5DA7-AA6E-B062-1EA3DE28BAB4}"/>
              </a:ext>
            </a:extLst>
          </p:cNvPr>
          <p:cNvSpPr txBox="1"/>
          <p:nvPr/>
        </p:nvSpPr>
        <p:spPr>
          <a:xfrm>
            <a:off x="310403" y="2581836"/>
            <a:ext cx="2935718" cy="147732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Subaccount</a:t>
            </a:r>
          </a:p>
          <a:p>
            <a:pPr marL="285750" indent="-285750">
              <a:buFont typeface="Arial" panose="020B0604020202020204" pitchFamily="34" charset="0"/>
              <a:buChar char="•"/>
            </a:pPr>
            <a:r>
              <a:rPr lang="en-US" dirty="0"/>
              <a:t>Boosters</a:t>
            </a:r>
          </a:p>
          <a:p>
            <a:pPr marL="285750" indent="-285750">
              <a:buFont typeface="Arial" panose="020B0604020202020204" pitchFamily="34" charset="0"/>
              <a:buChar char="•"/>
            </a:pPr>
            <a:r>
              <a:rPr lang="en-US" dirty="0"/>
              <a:t>Extension Suite </a:t>
            </a:r>
            <a:br>
              <a:rPr lang="en-US" dirty="0"/>
            </a:br>
            <a:r>
              <a:rPr lang="en-US" dirty="0"/>
              <a:t>– Development Efficiency</a:t>
            </a:r>
          </a:p>
        </p:txBody>
      </p:sp>
    </p:spTree>
    <p:extLst>
      <p:ext uri="{BB962C8B-B14F-4D97-AF65-F5344CB8AC3E}">
        <p14:creationId xmlns:p14="http://schemas.microsoft.com/office/powerpoint/2010/main" val="2002176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17" name="TextBox 16">
            <a:extLst>
              <a:ext uri="{FF2B5EF4-FFF2-40B4-BE49-F238E27FC236}">
                <a16:creationId xmlns:a16="http://schemas.microsoft.com/office/drawing/2014/main" id="{BBDF7DEA-13DD-D108-69FC-9D8349E4539B}"/>
              </a:ext>
            </a:extLst>
          </p:cNvPr>
          <p:cNvSpPr txBox="1"/>
          <p:nvPr/>
        </p:nvSpPr>
        <p:spPr>
          <a:xfrm>
            <a:off x="310401" y="1087139"/>
            <a:ext cx="3460580" cy="369332"/>
          </a:xfrm>
          <a:prstGeom prst="rect">
            <a:avLst/>
          </a:prstGeom>
          <a:noFill/>
        </p:spPr>
        <p:txBody>
          <a:bodyPr wrap="square" rtlCol="0">
            <a:spAutoFit/>
          </a:bodyPr>
          <a:lstStyle/>
          <a:p>
            <a:r>
              <a:rPr lang="en-US" dirty="0"/>
              <a:t>Business Entity Recognition</a:t>
            </a:r>
            <a:endParaRPr lang="en-IN" dirty="0"/>
          </a:p>
        </p:txBody>
      </p:sp>
      <p:sp>
        <p:nvSpPr>
          <p:cNvPr id="25" name="Title 1">
            <a:extLst>
              <a:ext uri="{FF2B5EF4-FFF2-40B4-BE49-F238E27FC236}">
                <a16:creationId xmlns:a16="http://schemas.microsoft.com/office/drawing/2014/main" id="{DA680B95-2E33-B02B-8C0B-46181D7F778B}"/>
              </a:ext>
            </a:extLst>
          </p:cNvPr>
          <p:cNvSpPr>
            <a:spLocks noGrp="1"/>
          </p:cNvSpPr>
          <p:nvPr>
            <p:ph type="ctrTitle"/>
          </p:nvPr>
        </p:nvSpPr>
        <p:spPr>
          <a:xfrm>
            <a:off x="310402" y="646121"/>
            <a:ext cx="10187269" cy="625684"/>
          </a:xfrm>
        </p:spPr>
        <p:txBody>
          <a:bodyPr anchor="ctr">
            <a:noAutofit/>
          </a:bodyPr>
          <a:lstStyle/>
          <a:p>
            <a:pPr algn="l"/>
            <a:r>
              <a:rPr lang="en-US" sz="4000" b="1" dirty="0"/>
              <a:t>SAP AI Business Services</a:t>
            </a:r>
            <a:endParaRPr lang="en-IN" sz="4000" b="1" dirty="0"/>
          </a:p>
        </p:txBody>
      </p:sp>
      <p:pic>
        <p:nvPicPr>
          <p:cNvPr id="3" name="Picture 2">
            <a:extLst>
              <a:ext uri="{FF2B5EF4-FFF2-40B4-BE49-F238E27FC236}">
                <a16:creationId xmlns:a16="http://schemas.microsoft.com/office/drawing/2014/main" id="{11B84CDA-78DC-D1C2-F71B-3EF8EC83188E}"/>
              </a:ext>
            </a:extLst>
          </p:cNvPr>
          <p:cNvPicPr>
            <a:picLocks noChangeAspect="1"/>
          </p:cNvPicPr>
          <p:nvPr/>
        </p:nvPicPr>
        <p:blipFill>
          <a:blip r:embed="rId4"/>
          <a:stretch>
            <a:fillRect/>
          </a:stretch>
        </p:blipFill>
        <p:spPr>
          <a:xfrm>
            <a:off x="310401" y="1410393"/>
            <a:ext cx="8968069" cy="5368210"/>
          </a:xfrm>
          <a:prstGeom prst="rect">
            <a:avLst/>
          </a:prstGeom>
        </p:spPr>
      </p:pic>
    </p:spTree>
    <p:extLst>
      <p:ext uri="{BB962C8B-B14F-4D97-AF65-F5344CB8AC3E}">
        <p14:creationId xmlns:p14="http://schemas.microsoft.com/office/powerpoint/2010/main" val="1864858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17" name="TextBox 16">
            <a:extLst>
              <a:ext uri="{FF2B5EF4-FFF2-40B4-BE49-F238E27FC236}">
                <a16:creationId xmlns:a16="http://schemas.microsoft.com/office/drawing/2014/main" id="{BBDF7DEA-13DD-D108-69FC-9D8349E4539B}"/>
              </a:ext>
            </a:extLst>
          </p:cNvPr>
          <p:cNvSpPr txBox="1"/>
          <p:nvPr/>
        </p:nvSpPr>
        <p:spPr>
          <a:xfrm>
            <a:off x="310401" y="1087139"/>
            <a:ext cx="3460580" cy="369332"/>
          </a:xfrm>
          <a:prstGeom prst="rect">
            <a:avLst/>
          </a:prstGeom>
          <a:noFill/>
        </p:spPr>
        <p:txBody>
          <a:bodyPr wrap="square" rtlCol="0">
            <a:spAutoFit/>
          </a:bodyPr>
          <a:lstStyle/>
          <a:p>
            <a:r>
              <a:rPr lang="en-US" dirty="0"/>
              <a:t>Business Entity Recognition</a:t>
            </a:r>
            <a:endParaRPr lang="en-IN" dirty="0"/>
          </a:p>
        </p:txBody>
      </p:sp>
      <p:sp>
        <p:nvSpPr>
          <p:cNvPr id="25" name="Title 1">
            <a:extLst>
              <a:ext uri="{FF2B5EF4-FFF2-40B4-BE49-F238E27FC236}">
                <a16:creationId xmlns:a16="http://schemas.microsoft.com/office/drawing/2014/main" id="{DA680B95-2E33-B02B-8C0B-46181D7F778B}"/>
              </a:ext>
            </a:extLst>
          </p:cNvPr>
          <p:cNvSpPr>
            <a:spLocks noGrp="1"/>
          </p:cNvSpPr>
          <p:nvPr>
            <p:ph type="ctrTitle"/>
          </p:nvPr>
        </p:nvSpPr>
        <p:spPr>
          <a:xfrm>
            <a:off x="310402" y="646121"/>
            <a:ext cx="10187269" cy="625684"/>
          </a:xfrm>
        </p:spPr>
        <p:txBody>
          <a:bodyPr anchor="ctr">
            <a:noAutofit/>
          </a:bodyPr>
          <a:lstStyle/>
          <a:p>
            <a:pPr algn="l"/>
            <a:r>
              <a:rPr lang="en-US" sz="4000" b="1" dirty="0"/>
              <a:t>SAP AI Business Services</a:t>
            </a:r>
            <a:endParaRPr lang="en-IN" sz="4000" b="1" dirty="0"/>
          </a:p>
        </p:txBody>
      </p:sp>
      <p:pic>
        <p:nvPicPr>
          <p:cNvPr id="4" name="Picture 3">
            <a:extLst>
              <a:ext uri="{FF2B5EF4-FFF2-40B4-BE49-F238E27FC236}">
                <a16:creationId xmlns:a16="http://schemas.microsoft.com/office/drawing/2014/main" id="{551DA365-EF9E-7686-21A7-DFEEDA10A847}"/>
              </a:ext>
            </a:extLst>
          </p:cNvPr>
          <p:cNvPicPr>
            <a:picLocks noChangeAspect="1"/>
          </p:cNvPicPr>
          <p:nvPr/>
        </p:nvPicPr>
        <p:blipFill>
          <a:blip r:embed="rId4"/>
          <a:stretch>
            <a:fillRect/>
          </a:stretch>
        </p:blipFill>
        <p:spPr>
          <a:xfrm>
            <a:off x="376517" y="1860584"/>
            <a:ext cx="11286565" cy="3772547"/>
          </a:xfrm>
          <a:prstGeom prst="rect">
            <a:avLst/>
          </a:prstGeom>
        </p:spPr>
      </p:pic>
    </p:spTree>
    <p:extLst>
      <p:ext uri="{BB962C8B-B14F-4D97-AF65-F5344CB8AC3E}">
        <p14:creationId xmlns:p14="http://schemas.microsoft.com/office/powerpoint/2010/main" val="3985049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17" name="TextBox 16">
            <a:extLst>
              <a:ext uri="{FF2B5EF4-FFF2-40B4-BE49-F238E27FC236}">
                <a16:creationId xmlns:a16="http://schemas.microsoft.com/office/drawing/2014/main" id="{BBDF7DEA-13DD-D108-69FC-9D8349E4539B}"/>
              </a:ext>
            </a:extLst>
          </p:cNvPr>
          <p:cNvSpPr txBox="1"/>
          <p:nvPr/>
        </p:nvSpPr>
        <p:spPr>
          <a:xfrm>
            <a:off x="310401" y="1087139"/>
            <a:ext cx="3460580" cy="369332"/>
          </a:xfrm>
          <a:prstGeom prst="rect">
            <a:avLst/>
          </a:prstGeom>
          <a:noFill/>
        </p:spPr>
        <p:txBody>
          <a:bodyPr wrap="square" rtlCol="0">
            <a:spAutoFit/>
          </a:bodyPr>
          <a:lstStyle/>
          <a:p>
            <a:r>
              <a:rPr lang="en-US" dirty="0"/>
              <a:t>Data Attribute Recommendation</a:t>
            </a:r>
            <a:endParaRPr lang="en-IN" dirty="0"/>
          </a:p>
        </p:txBody>
      </p:sp>
      <p:sp>
        <p:nvSpPr>
          <p:cNvPr id="25" name="Title 1">
            <a:extLst>
              <a:ext uri="{FF2B5EF4-FFF2-40B4-BE49-F238E27FC236}">
                <a16:creationId xmlns:a16="http://schemas.microsoft.com/office/drawing/2014/main" id="{DA680B95-2E33-B02B-8C0B-46181D7F778B}"/>
              </a:ext>
            </a:extLst>
          </p:cNvPr>
          <p:cNvSpPr>
            <a:spLocks noGrp="1"/>
          </p:cNvSpPr>
          <p:nvPr>
            <p:ph type="ctrTitle"/>
          </p:nvPr>
        </p:nvSpPr>
        <p:spPr>
          <a:xfrm>
            <a:off x="310402" y="646121"/>
            <a:ext cx="10187269" cy="625684"/>
          </a:xfrm>
        </p:spPr>
        <p:txBody>
          <a:bodyPr anchor="ctr">
            <a:noAutofit/>
          </a:bodyPr>
          <a:lstStyle/>
          <a:p>
            <a:pPr algn="l"/>
            <a:r>
              <a:rPr lang="en-US" sz="4000" b="1" dirty="0"/>
              <a:t>SAP AI Business Services</a:t>
            </a:r>
            <a:endParaRPr lang="en-IN" sz="4000" b="1" dirty="0"/>
          </a:p>
        </p:txBody>
      </p:sp>
      <p:pic>
        <p:nvPicPr>
          <p:cNvPr id="3" name="Picture 2">
            <a:extLst>
              <a:ext uri="{FF2B5EF4-FFF2-40B4-BE49-F238E27FC236}">
                <a16:creationId xmlns:a16="http://schemas.microsoft.com/office/drawing/2014/main" id="{40E91AC1-4361-6D1B-FBFF-1D8C710F6EC5}"/>
              </a:ext>
            </a:extLst>
          </p:cNvPr>
          <p:cNvPicPr>
            <a:picLocks noChangeAspect="1"/>
          </p:cNvPicPr>
          <p:nvPr/>
        </p:nvPicPr>
        <p:blipFill>
          <a:blip r:embed="rId4"/>
          <a:stretch>
            <a:fillRect/>
          </a:stretch>
        </p:blipFill>
        <p:spPr>
          <a:xfrm>
            <a:off x="1021975" y="1456471"/>
            <a:ext cx="8906859" cy="5244997"/>
          </a:xfrm>
          <a:prstGeom prst="rect">
            <a:avLst/>
          </a:prstGeom>
        </p:spPr>
      </p:pic>
    </p:spTree>
    <p:extLst>
      <p:ext uri="{BB962C8B-B14F-4D97-AF65-F5344CB8AC3E}">
        <p14:creationId xmlns:p14="http://schemas.microsoft.com/office/powerpoint/2010/main" val="165356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17" name="TextBox 16">
            <a:extLst>
              <a:ext uri="{FF2B5EF4-FFF2-40B4-BE49-F238E27FC236}">
                <a16:creationId xmlns:a16="http://schemas.microsoft.com/office/drawing/2014/main" id="{BBDF7DEA-13DD-D108-69FC-9D8349E4539B}"/>
              </a:ext>
            </a:extLst>
          </p:cNvPr>
          <p:cNvSpPr txBox="1"/>
          <p:nvPr/>
        </p:nvSpPr>
        <p:spPr>
          <a:xfrm>
            <a:off x="310401" y="1087139"/>
            <a:ext cx="3460580" cy="369332"/>
          </a:xfrm>
          <a:prstGeom prst="rect">
            <a:avLst/>
          </a:prstGeom>
          <a:noFill/>
        </p:spPr>
        <p:txBody>
          <a:bodyPr wrap="square" rtlCol="0">
            <a:spAutoFit/>
          </a:bodyPr>
          <a:lstStyle/>
          <a:p>
            <a:r>
              <a:rPr lang="en-US" dirty="0"/>
              <a:t>Data Attribute Recommendation</a:t>
            </a:r>
            <a:endParaRPr lang="en-IN" dirty="0"/>
          </a:p>
        </p:txBody>
      </p:sp>
      <p:sp>
        <p:nvSpPr>
          <p:cNvPr id="25" name="Title 1">
            <a:extLst>
              <a:ext uri="{FF2B5EF4-FFF2-40B4-BE49-F238E27FC236}">
                <a16:creationId xmlns:a16="http://schemas.microsoft.com/office/drawing/2014/main" id="{DA680B95-2E33-B02B-8C0B-46181D7F778B}"/>
              </a:ext>
            </a:extLst>
          </p:cNvPr>
          <p:cNvSpPr>
            <a:spLocks noGrp="1"/>
          </p:cNvSpPr>
          <p:nvPr>
            <p:ph type="ctrTitle"/>
          </p:nvPr>
        </p:nvSpPr>
        <p:spPr>
          <a:xfrm>
            <a:off x="310402" y="646121"/>
            <a:ext cx="10187269" cy="625684"/>
          </a:xfrm>
        </p:spPr>
        <p:txBody>
          <a:bodyPr anchor="ctr">
            <a:noAutofit/>
          </a:bodyPr>
          <a:lstStyle/>
          <a:p>
            <a:pPr algn="l"/>
            <a:r>
              <a:rPr lang="en-US" sz="4000" b="1" dirty="0"/>
              <a:t>SAP AI Business Services</a:t>
            </a:r>
            <a:endParaRPr lang="en-IN" sz="4000" b="1" dirty="0"/>
          </a:p>
        </p:txBody>
      </p:sp>
      <p:pic>
        <p:nvPicPr>
          <p:cNvPr id="4" name="Picture 3">
            <a:extLst>
              <a:ext uri="{FF2B5EF4-FFF2-40B4-BE49-F238E27FC236}">
                <a16:creationId xmlns:a16="http://schemas.microsoft.com/office/drawing/2014/main" id="{1EEA9167-73C3-C2C6-46DB-251C45FABB63}"/>
              </a:ext>
            </a:extLst>
          </p:cNvPr>
          <p:cNvPicPr>
            <a:picLocks noChangeAspect="1"/>
          </p:cNvPicPr>
          <p:nvPr/>
        </p:nvPicPr>
        <p:blipFill>
          <a:blip r:embed="rId4"/>
          <a:stretch>
            <a:fillRect/>
          </a:stretch>
        </p:blipFill>
        <p:spPr>
          <a:xfrm>
            <a:off x="310401" y="1761178"/>
            <a:ext cx="11017623" cy="4663865"/>
          </a:xfrm>
          <a:prstGeom prst="rect">
            <a:avLst/>
          </a:prstGeom>
        </p:spPr>
      </p:pic>
    </p:spTree>
    <p:extLst>
      <p:ext uri="{BB962C8B-B14F-4D97-AF65-F5344CB8AC3E}">
        <p14:creationId xmlns:p14="http://schemas.microsoft.com/office/powerpoint/2010/main" val="196586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17" name="TextBox 16">
            <a:extLst>
              <a:ext uri="{FF2B5EF4-FFF2-40B4-BE49-F238E27FC236}">
                <a16:creationId xmlns:a16="http://schemas.microsoft.com/office/drawing/2014/main" id="{BBDF7DEA-13DD-D108-69FC-9D8349E4539B}"/>
              </a:ext>
            </a:extLst>
          </p:cNvPr>
          <p:cNvSpPr txBox="1"/>
          <p:nvPr/>
        </p:nvSpPr>
        <p:spPr>
          <a:xfrm>
            <a:off x="315891" y="1143298"/>
            <a:ext cx="5206367" cy="369332"/>
          </a:xfrm>
          <a:prstGeom prst="rect">
            <a:avLst/>
          </a:prstGeom>
          <a:noFill/>
        </p:spPr>
        <p:txBody>
          <a:bodyPr wrap="square" rtlCol="0">
            <a:spAutoFit/>
          </a:bodyPr>
          <a:lstStyle/>
          <a:p>
            <a:r>
              <a:rPr lang="en-US" dirty="0"/>
              <a:t>Invoice Process - Document Extraction Service </a:t>
            </a:r>
            <a:endParaRPr lang="en-IN" dirty="0"/>
          </a:p>
        </p:txBody>
      </p:sp>
      <p:sp>
        <p:nvSpPr>
          <p:cNvPr id="25" name="Title 1">
            <a:extLst>
              <a:ext uri="{FF2B5EF4-FFF2-40B4-BE49-F238E27FC236}">
                <a16:creationId xmlns:a16="http://schemas.microsoft.com/office/drawing/2014/main" id="{DA680B95-2E33-B02B-8C0B-46181D7F778B}"/>
              </a:ext>
            </a:extLst>
          </p:cNvPr>
          <p:cNvSpPr>
            <a:spLocks noGrp="1"/>
          </p:cNvSpPr>
          <p:nvPr>
            <p:ph type="ctrTitle"/>
          </p:nvPr>
        </p:nvSpPr>
        <p:spPr>
          <a:xfrm>
            <a:off x="310402" y="650023"/>
            <a:ext cx="10187269" cy="625684"/>
          </a:xfrm>
        </p:spPr>
        <p:txBody>
          <a:bodyPr anchor="ctr">
            <a:noAutofit/>
          </a:bodyPr>
          <a:lstStyle/>
          <a:p>
            <a:pPr algn="l"/>
            <a:r>
              <a:rPr lang="en-US" sz="4000" b="1" dirty="0"/>
              <a:t>SAP AI Business Services</a:t>
            </a:r>
            <a:endParaRPr lang="en-IN" sz="4000" b="1" dirty="0"/>
          </a:p>
        </p:txBody>
      </p:sp>
      <p:pic>
        <p:nvPicPr>
          <p:cNvPr id="6" name="Picture 5">
            <a:extLst>
              <a:ext uri="{FF2B5EF4-FFF2-40B4-BE49-F238E27FC236}">
                <a16:creationId xmlns:a16="http://schemas.microsoft.com/office/drawing/2014/main" id="{0E92CB75-CF26-6BB3-F854-06AAA5914CC0}"/>
              </a:ext>
            </a:extLst>
          </p:cNvPr>
          <p:cNvPicPr>
            <a:picLocks noChangeAspect="1"/>
          </p:cNvPicPr>
          <p:nvPr/>
        </p:nvPicPr>
        <p:blipFill>
          <a:blip r:embed="rId4"/>
          <a:stretch>
            <a:fillRect/>
          </a:stretch>
        </p:blipFill>
        <p:spPr>
          <a:xfrm>
            <a:off x="590200" y="1512630"/>
            <a:ext cx="8482082" cy="5033717"/>
          </a:xfrm>
          <a:prstGeom prst="rect">
            <a:avLst/>
          </a:prstGeom>
        </p:spPr>
      </p:pic>
      <p:sp>
        <p:nvSpPr>
          <p:cNvPr id="9" name="TextBox 8">
            <a:extLst>
              <a:ext uri="{FF2B5EF4-FFF2-40B4-BE49-F238E27FC236}">
                <a16:creationId xmlns:a16="http://schemas.microsoft.com/office/drawing/2014/main" id="{DB761DC6-DE31-D112-8F49-85A46D7FDDEE}"/>
              </a:ext>
            </a:extLst>
          </p:cNvPr>
          <p:cNvSpPr txBox="1"/>
          <p:nvPr/>
        </p:nvSpPr>
        <p:spPr>
          <a:xfrm>
            <a:off x="10262995" y="2895617"/>
            <a:ext cx="1004047" cy="369332"/>
          </a:xfrm>
          <a:prstGeom prst="rect">
            <a:avLst/>
          </a:prstGeom>
          <a:noFill/>
        </p:spPr>
        <p:txBody>
          <a:bodyPr wrap="square">
            <a:spAutoFit/>
          </a:bodyPr>
          <a:lstStyle/>
          <a:p>
            <a:r>
              <a:rPr lang="en-IN" dirty="0">
                <a:hlinkClick r:id="rId5"/>
              </a:rPr>
              <a:t>DOX-UI</a:t>
            </a:r>
            <a:endParaRPr lang="en-IN" dirty="0"/>
          </a:p>
        </p:txBody>
      </p:sp>
    </p:spTree>
    <p:extLst>
      <p:ext uri="{BB962C8B-B14F-4D97-AF65-F5344CB8AC3E}">
        <p14:creationId xmlns:p14="http://schemas.microsoft.com/office/powerpoint/2010/main" val="1088176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17" name="TextBox 16">
            <a:extLst>
              <a:ext uri="{FF2B5EF4-FFF2-40B4-BE49-F238E27FC236}">
                <a16:creationId xmlns:a16="http://schemas.microsoft.com/office/drawing/2014/main" id="{BBDF7DEA-13DD-D108-69FC-9D8349E4539B}"/>
              </a:ext>
            </a:extLst>
          </p:cNvPr>
          <p:cNvSpPr txBox="1"/>
          <p:nvPr/>
        </p:nvSpPr>
        <p:spPr>
          <a:xfrm>
            <a:off x="315892" y="1143298"/>
            <a:ext cx="6434532" cy="369332"/>
          </a:xfrm>
          <a:prstGeom prst="rect">
            <a:avLst/>
          </a:prstGeom>
          <a:noFill/>
        </p:spPr>
        <p:txBody>
          <a:bodyPr wrap="square" rtlCol="0">
            <a:spAutoFit/>
          </a:bodyPr>
          <a:lstStyle/>
          <a:p>
            <a:r>
              <a:rPr lang="en-US" i="1" dirty="0"/>
              <a:t>Integration architecture</a:t>
            </a:r>
            <a:endParaRPr lang="en-IN" i="1" dirty="0"/>
          </a:p>
        </p:txBody>
      </p:sp>
      <p:sp>
        <p:nvSpPr>
          <p:cNvPr id="25" name="Title 1">
            <a:extLst>
              <a:ext uri="{FF2B5EF4-FFF2-40B4-BE49-F238E27FC236}">
                <a16:creationId xmlns:a16="http://schemas.microsoft.com/office/drawing/2014/main" id="{DA680B95-2E33-B02B-8C0B-46181D7F778B}"/>
              </a:ext>
            </a:extLst>
          </p:cNvPr>
          <p:cNvSpPr>
            <a:spLocks noGrp="1"/>
          </p:cNvSpPr>
          <p:nvPr>
            <p:ph type="ctrTitle"/>
          </p:nvPr>
        </p:nvSpPr>
        <p:spPr>
          <a:xfrm>
            <a:off x="310402" y="650023"/>
            <a:ext cx="10187269" cy="625684"/>
          </a:xfrm>
        </p:spPr>
        <p:txBody>
          <a:bodyPr anchor="ctr">
            <a:noAutofit/>
          </a:bodyPr>
          <a:lstStyle/>
          <a:p>
            <a:pPr algn="l"/>
            <a:r>
              <a:rPr lang="en-US" sz="4000" b="1" dirty="0"/>
              <a:t>SAP AI Business Services</a:t>
            </a:r>
            <a:endParaRPr lang="en-IN" sz="4000" b="1" dirty="0"/>
          </a:p>
        </p:txBody>
      </p:sp>
      <p:pic>
        <p:nvPicPr>
          <p:cNvPr id="8" name="Picture 7">
            <a:extLst>
              <a:ext uri="{FF2B5EF4-FFF2-40B4-BE49-F238E27FC236}">
                <a16:creationId xmlns:a16="http://schemas.microsoft.com/office/drawing/2014/main" id="{E10493F3-2A95-8B2B-56FD-D2DB2F2C6389}"/>
              </a:ext>
            </a:extLst>
          </p:cNvPr>
          <p:cNvPicPr>
            <a:picLocks noChangeAspect="1"/>
          </p:cNvPicPr>
          <p:nvPr/>
        </p:nvPicPr>
        <p:blipFill>
          <a:blip r:embed="rId4"/>
          <a:stretch>
            <a:fillRect/>
          </a:stretch>
        </p:blipFill>
        <p:spPr>
          <a:xfrm>
            <a:off x="310402" y="1621591"/>
            <a:ext cx="9686573" cy="4873210"/>
          </a:xfrm>
          <a:prstGeom prst="rect">
            <a:avLst/>
          </a:prstGeom>
        </p:spPr>
      </p:pic>
    </p:spTree>
    <p:extLst>
      <p:ext uri="{BB962C8B-B14F-4D97-AF65-F5344CB8AC3E}">
        <p14:creationId xmlns:p14="http://schemas.microsoft.com/office/powerpoint/2010/main" val="833012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pic>
        <p:nvPicPr>
          <p:cNvPr id="16" name="Picture 15">
            <a:extLst>
              <a:ext uri="{FF2B5EF4-FFF2-40B4-BE49-F238E27FC236}">
                <a16:creationId xmlns:a16="http://schemas.microsoft.com/office/drawing/2014/main" id="{93C56A49-627B-F991-3A27-CB00426FB3C1}"/>
              </a:ext>
            </a:extLst>
          </p:cNvPr>
          <p:cNvPicPr>
            <a:picLocks noChangeAspect="1"/>
          </p:cNvPicPr>
          <p:nvPr/>
        </p:nvPicPr>
        <p:blipFill>
          <a:blip r:embed="rId4"/>
          <a:stretch>
            <a:fillRect/>
          </a:stretch>
        </p:blipFill>
        <p:spPr>
          <a:xfrm>
            <a:off x="638362" y="1551218"/>
            <a:ext cx="10767496" cy="5178195"/>
          </a:xfrm>
          <a:prstGeom prst="rect">
            <a:avLst/>
          </a:prstGeom>
        </p:spPr>
      </p:pic>
      <p:sp>
        <p:nvSpPr>
          <p:cNvPr id="17" name="TextBox 16">
            <a:extLst>
              <a:ext uri="{FF2B5EF4-FFF2-40B4-BE49-F238E27FC236}">
                <a16:creationId xmlns:a16="http://schemas.microsoft.com/office/drawing/2014/main" id="{BBDF7DEA-13DD-D108-69FC-9D8349E4539B}"/>
              </a:ext>
            </a:extLst>
          </p:cNvPr>
          <p:cNvSpPr txBox="1"/>
          <p:nvPr/>
        </p:nvSpPr>
        <p:spPr>
          <a:xfrm>
            <a:off x="315892" y="1143298"/>
            <a:ext cx="5977332" cy="369332"/>
          </a:xfrm>
          <a:prstGeom prst="rect">
            <a:avLst/>
          </a:prstGeom>
          <a:noFill/>
        </p:spPr>
        <p:txBody>
          <a:bodyPr wrap="square" rtlCol="0">
            <a:spAutoFit/>
          </a:bodyPr>
          <a:lstStyle/>
          <a:p>
            <a:r>
              <a:rPr lang="en-US" dirty="0"/>
              <a:t>Example - SAP Central Invoice Management </a:t>
            </a:r>
            <a:endParaRPr lang="en-IN" dirty="0"/>
          </a:p>
        </p:txBody>
      </p:sp>
      <p:sp>
        <p:nvSpPr>
          <p:cNvPr id="25" name="Title 1">
            <a:extLst>
              <a:ext uri="{FF2B5EF4-FFF2-40B4-BE49-F238E27FC236}">
                <a16:creationId xmlns:a16="http://schemas.microsoft.com/office/drawing/2014/main" id="{DA680B95-2E33-B02B-8C0B-46181D7F778B}"/>
              </a:ext>
            </a:extLst>
          </p:cNvPr>
          <p:cNvSpPr>
            <a:spLocks noGrp="1"/>
          </p:cNvSpPr>
          <p:nvPr>
            <p:ph type="ctrTitle"/>
          </p:nvPr>
        </p:nvSpPr>
        <p:spPr>
          <a:xfrm>
            <a:off x="310402" y="650023"/>
            <a:ext cx="10187269" cy="625684"/>
          </a:xfrm>
        </p:spPr>
        <p:txBody>
          <a:bodyPr anchor="ctr">
            <a:noAutofit/>
          </a:bodyPr>
          <a:lstStyle/>
          <a:p>
            <a:pPr algn="l"/>
            <a:r>
              <a:rPr lang="en-US" sz="4000" b="1" dirty="0"/>
              <a:t>SAP AI Business Services</a:t>
            </a:r>
            <a:endParaRPr lang="en-IN" sz="4000" b="1" dirty="0"/>
          </a:p>
        </p:txBody>
      </p:sp>
    </p:spTree>
    <p:extLst>
      <p:ext uri="{BB962C8B-B14F-4D97-AF65-F5344CB8AC3E}">
        <p14:creationId xmlns:p14="http://schemas.microsoft.com/office/powerpoint/2010/main" val="419876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17" name="TextBox 16">
            <a:extLst>
              <a:ext uri="{FF2B5EF4-FFF2-40B4-BE49-F238E27FC236}">
                <a16:creationId xmlns:a16="http://schemas.microsoft.com/office/drawing/2014/main" id="{BBDF7DEA-13DD-D108-69FC-9D8349E4539B}"/>
              </a:ext>
            </a:extLst>
          </p:cNvPr>
          <p:cNvSpPr txBox="1"/>
          <p:nvPr/>
        </p:nvSpPr>
        <p:spPr>
          <a:xfrm>
            <a:off x="315892" y="1143298"/>
            <a:ext cx="5977332" cy="369332"/>
          </a:xfrm>
          <a:prstGeom prst="rect">
            <a:avLst/>
          </a:prstGeom>
          <a:noFill/>
        </p:spPr>
        <p:txBody>
          <a:bodyPr wrap="square" rtlCol="0">
            <a:spAutoFit/>
          </a:bodyPr>
          <a:lstStyle/>
          <a:p>
            <a:r>
              <a:rPr lang="en-US" dirty="0"/>
              <a:t>Example - SAP Vendor Invoice Management - Custom</a:t>
            </a:r>
            <a:endParaRPr lang="en-IN" dirty="0"/>
          </a:p>
        </p:txBody>
      </p:sp>
      <p:sp>
        <p:nvSpPr>
          <p:cNvPr id="25" name="Title 1">
            <a:extLst>
              <a:ext uri="{FF2B5EF4-FFF2-40B4-BE49-F238E27FC236}">
                <a16:creationId xmlns:a16="http://schemas.microsoft.com/office/drawing/2014/main" id="{DA680B95-2E33-B02B-8C0B-46181D7F778B}"/>
              </a:ext>
            </a:extLst>
          </p:cNvPr>
          <p:cNvSpPr>
            <a:spLocks noGrp="1"/>
          </p:cNvSpPr>
          <p:nvPr>
            <p:ph type="ctrTitle"/>
          </p:nvPr>
        </p:nvSpPr>
        <p:spPr>
          <a:xfrm>
            <a:off x="310402" y="650023"/>
            <a:ext cx="10187269" cy="625684"/>
          </a:xfrm>
        </p:spPr>
        <p:txBody>
          <a:bodyPr anchor="ctr">
            <a:noAutofit/>
          </a:bodyPr>
          <a:lstStyle/>
          <a:p>
            <a:pPr algn="l"/>
            <a:r>
              <a:rPr lang="en-US" sz="4000" b="1" dirty="0"/>
              <a:t>SAP AI Business Services</a:t>
            </a:r>
            <a:endParaRPr lang="en-IN" sz="4000" b="1" dirty="0"/>
          </a:p>
        </p:txBody>
      </p:sp>
      <p:pic>
        <p:nvPicPr>
          <p:cNvPr id="1026" name="Picture 2" descr="Architecture%3A%20AI%20Powered%20Vendor%20Invoicing%20with%20RAP%20and%20ABAP%20on%20Cloud">
            <a:extLst>
              <a:ext uri="{FF2B5EF4-FFF2-40B4-BE49-F238E27FC236}">
                <a16:creationId xmlns:a16="http://schemas.microsoft.com/office/drawing/2014/main" id="{5F3A1454-C2EC-5DCC-130E-902FE1325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4072" y="1679498"/>
            <a:ext cx="8012487" cy="452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125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1CE79-8F62-E161-26BC-780A710AF646}"/>
              </a:ext>
            </a:extLst>
          </p:cNvPr>
          <p:cNvSpPr>
            <a:spLocks noGrp="1"/>
          </p:cNvSpPr>
          <p:nvPr>
            <p:ph type="ctrTitle"/>
          </p:nvPr>
        </p:nvSpPr>
        <p:spPr>
          <a:xfrm>
            <a:off x="310402" y="2008703"/>
            <a:ext cx="6364941" cy="2387600"/>
          </a:xfrm>
        </p:spPr>
        <p:txBody>
          <a:bodyPr anchor="ctr"/>
          <a:lstStyle/>
          <a:p>
            <a:r>
              <a:rPr lang="en-US" dirty="0"/>
              <a:t>Why AI in SAP?</a:t>
            </a:r>
            <a:endParaRPr lang="en-IN" dirty="0"/>
          </a:p>
        </p:txBody>
      </p:sp>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11" name="TextBox 10">
            <a:extLst>
              <a:ext uri="{FF2B5EF4-FFF2-40B4-BE49-F238E27FC236}">
                <a16:creationId xmlns:a16="http://schemas.microsoft.com/office/drawing/2014/main" id="{D835142F-6BBD-EFF9-7222-C33E359946D4}"/>
              </a:ext>
            </a:extLst>
          </p:cNvPr>
          <p:cNvSpPr txBox="1"/>
          <p:nvPr/>
        </p:nvSpPr>
        <p:spPr>
          <a:xfrm>
            <a:off x="7109010" y="1286341"/>
            <a:ext cx="4679578" cy="2308324"/>
          </a:xfrm>
          <a:prstGeom prst="rect">
            <a:avLst/>
          </a:prstGeom>
          <a:noFill/>
        </p:spPr>
        <p:txBody>
          <a:bodyPr wrap="square">
            <a:spAutoFit/>
          </a:bodyPr>
          <a:lstStyle/>
          <a:p>
            <a:r>
              <a:rPr lang="en-IN" dirty="0"/>
              <a:t>We find ourselves at the inception of a fresh technological epoch, where generative artificial intelligence (AI) has permeated the collective awareness of the public. SAP's Business AI has the capability to transform the manner in which businesses address their technological hurdles through the utilization of the SAP Business Technology Platform (SAP BTP).</a:t>
            </a:r>
          </a:p>
        </p:txBody>
      </p:sp>
      <p:sp>
        <p:nvSpPr>
          <p:cNvPr id="12" name="TextBox 11">
            <a:extLst>
              <a:ext uri="{FF2B5EF4-FFF2-40B4-BE49-F238E27FC236}">
                <a16:creationId xmlns:a16="http://schemas.microsoft.com/office/drawing/2014/main" id="{54D0D76B-7A71-3C7D-BBCB-1B5E80B3204B}"/>
              </a:ext>
            </a:extLst>
          </p:cNvPr>
          <p:cNvSpPr txBox="1"/>
          <p:nvPr/>
        </p:nvSpPr>
        <p:spPr>
          <a:xfrm>
            <a:off x="7109011" y="3948859"/>
            <a:ext cx="3756214" cy="1200329"/>
          </a:xfrm>
          <a:prstGeom prst="rect">
            <a:avLst/>
          </a:prstGeom>
          <a:noFill/>
        </p:spPr>
        <p:txBody>
          <a:bodyPr wrap="square">
            <a:spAutoFit/>
          </a:bodyPr>
          <a:lstStyle/>
          <a:p>
            <a:pPr marL="285750" indent="-285750">
              <a:buFont typeface="Arial" panose="020B0604020202020204" pitchFamily="34" charset="0"/>
              <a:buChar char="•"/>
            </a:pPr>
            <a:r>
              <a:rPr lang="en-US" dirty="0"/>
              <a:t>Cognitive Capabilities</a:t>
            </a:r>
          </a:p>
          <a:p>
            <a:pPr marL="285750" indent="-285750">
              <a:buFont typeface="Arial" panose="020B0604020202020204" pitchFamily="34" charset="0"/>
              <a:buChar char="•"/>
            </a:pPr>
            <a:r>
              <a:rPr lang="en-US" dirty="0"/>
              <a:t>Integrations</a:t>
            </a:r>
          </a:p>
          <a:p>
            <a:pPr marL="285750" indent="-285750">
              <a:buFont typeface="Arial" panose="020B0604020202020204" pitchFamily="34" charset="0"/>
              <a:buChar char="•"/>
            </a:pPr>
            <a:r>
              <a:rPr lang="en-US" dirty="0"/>
              <a:t>Analytics</a:t>
            </a:r>
          </a:p>
          <a:p>
            <a:pPr marL="285750" indent="-285750">
              <a:buFont typeface="Arial" panose="020B0604020202020204" pitchFamily="34" charset="0"/>
              <a:buChar char="•"/>
            </a:pPr>
            <a:r>
              <a:rPr lang="en-US" dirty="0"/>
              <a:t>Automations </a:t>
            </a:r>
            <a:endParaRPr lang="en-IN" dirty="0"/>
          </a:p>
        </p:txBody>
      </p:sp>
    </p:spTree>
    <p:extLst>
      <p:ext uri="{BB962C8B-B14F-4D97-AF65-F5344CB8AC3E}">
        <p14:creationId xmlns:p14="http://schemas.microsoft.com/office/powerpoint/2010/main" val="290784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17" name="TextBox 16">
            <a:extLst>
              <a:ext uri="{FF2B5EF4-FFF2-40B4-BE49-F238E27FC236}">
                <a16:creationId xmlns:a16="http://schemas.microsoft.com/office/drawing/2014/main" id="{BBDF7DEA-13DD-D108-69FC-9D8349E4539B}"/>
              </a:ext>
            </a:extLst>
          </p:cNvPr>
          <p:cNvSpPr txBox="1"/>
          <p:nvPr/>
        </p:nvSpPr>
        <p:spPr>
          <a:xfrm>
            <a:off x="315892" y="1143298"/>
            <a:ext cx="5977332" cy="369332"/>
          </a:xfrm>
          <a:prstGeom prst="rect">
            <a:avLst/>
          </a:prstGeom>
          <a:noFill/>
        </p:spPr>
        <p:txBody>
          <a:bodyPr wrap="square" rtlCol="0">
            <a:spAutoFit/>
          </a:bodyPr>
          <a:lstStyle/>
          <a:p>
            <a:r>
              <a:rPr lang="en-US" dirty="0"/>
              <a:t>Personalized Recommendation</a:t>
            </a:r>
            <a:endParaRPr lang="en-IN" dirty="0"/>
          </a:p>
        </p:txBody>
      </p:sp>
      <p:sp>
        <p:nvSpPr>
          <p:cNvPr id="25" name="Title 1">
            <a:extLst>
              <a:ext uri="{FF2B5EF4-FFF2-40B4-BE49-F238E27FC236}">
                <a16:creationId xmlns:a16="http://schemas.microsoft.com/office/drawing/2014/main" id="{DA680B95-2E33-B02B-8C0B-46181D7F778B}"/>
              </a:ext>
            </a:extLst>
          </p:cNvPr>
          <p:cNvSpPr>
            <a:spLocks noGrp="1"/>
          </p:cNvSpPr>
          <p:nvPr>
            <p:ph type="ctrTitle"/>
          </p:nvPr>
        </p:nvSpPr>
        <p:spPr>
          <a:xfrm>
            <a:off x="310402" y="650023"/>
            <a:ext cx="10187269" cy="625684"/>
          </a:xfrm>
        </p:spPr>
        <p:txBody>
          <a:bodyPr anchor="ctr">
            <a:noAutofit/>
          </a:bodyPr>
          <a:lstStyle/>
          <a:p>
            <a:pPr algn="l"/>
            <a:r>
              <a:rPr lang="en-US" sz="4000" b="1" dirty="0"/>
              <a:t>SAP AI Business Services</a:t>
            </a:r>
            <a:endParaRPr lang="en-IN" sz="4000" b="1" dirty="0"/>
          </a:p>
        </p:txBody>
      </p:sp>
      <p:pic>
        <p:nvPicPr>
          <p:cNvPr id="5" name="Picture 4">
            <a:extLst>
              <a:ext uri="{FF2B5EF4-FFF2-40B4-BE49-F238E27FC236}">
                <a16:creationId xmlns:a16="http://schemas.microsoft.com/office/drawing/2014/main" id="{E2D1B3C2-06AE-9ACF-6D90-34441D1306E4}"/>
              </a:ext>
            </a:extLst>
          </p:cNvPr>
          <p:cNvPicPr>
            <a:picLocks noChangeAspect="1"/>
          </p:cNvPicPr>
          <p:nvPr/>
        </p:nvPicPr>
        <p:blipFill>
          <a:blip r:embed="rId4"/>
          <a:stretch>
            <a:fillRect/>
          </a:stretch>
        </p:blipFill>
        <p:spPr>
          <a:xfrm>
            <a:off x="1188943" y="1512630"/>
            <a:ext cx="9136011" cy="5314070"/>
          </a:xfrm>
          <a:prstGeom prst="rect">
            <a:avLst/>
          </a:prstGeom>
        </p:spPr>
      </p:pic>
    </p:spTree>
    <p:extLst>
      <p:ext uri="{BB962C8B-B14F-4D97-AF65-F5344CB8AC3E}">
        <p14:creationId xmlns:p14="http://schemas.microsoft.com/office/powerpoint/2010/main" val="2838284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5" name="Title 1">
            <a:extLst>
              <a:ext uri="{FF2B5EF4-FFF2-40B4-BE49-F238E27FC236}">
                <a16:creationId xmlns:a16="http://schemas.microsoft.com/office/drawing/2014/main" id="{EDCA2BA5-3748-9077-758E-6A08B654AB77}"/>
              </a:ext>
            </a:extLst>
          </p:cNvPr>
          <p:cNvSpPr>
            <a:spLocks noGrp="1"/>
          </p:cNvSpPr>
          <p:nvPr>
            <p:ph type="ctrTitle"/>
          </p:nvPr>
        </p:nvSpPr>
        <p:spPr>
          <a:xfrm>
            <a:off x="86285" y="2081915"/>
            <a:ext cx="6364941" cy="2387600"/>
          </a:xfrm>
        </p:spPr>
        <p:txBody>
          <a:bodyPr anchor="ctr">
            <a:normAutofit/>
          </a:bodyPr>
          <a:lstStyle/>
          <a:p>
            <a:r>
              <a:rPr lang="en-US" dirty="0"/>
              <a:t>What’s coming up Next? GenAI?</a:t>
            </a:r>
            <a:endParaRPr lang="en-IN" dirty="0"/>
          </a:p>
        </p:txBody>
      </p:sp>
      <p:sp>
        <p:nvSpPr>
          <p:cNvPr id="6" name="Rectangle 5">
            <a:extLst>
              <a:ext uri="{FF2B5EF4-FFF2-40B4-BE49-F238E27FC236}">
                <a16:creationId xmlns:a16="http://schemas.microsoft.com/office/drawing/2014/main" id="{412FBC43-5384-C41E-71E2-65B831F9F083}"/>
              </a:ext>
            </a:extLst>
          </p:cNvPr>
          <p:cNvSpPr/>
          <p:nvPr/>
        </p:nvSpPr>
        <p:spPr>
          <a:xfrm>
            <a:off x="6221506" y="968187"/>
            <a:ext cx="4616823" cy="56746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CC74ACA4-C44D-2293-FAD8-388EC7CCDD3B}"/>
              </a:ext>
            </a:extLst>
          </p:cNvPr>
          <p:cNvSpPr/>
          <p:nvPr/>
        </p:nvSpPr>
        <p:spPr>
          <a:xfrm>
            <a:off x="6338136" y="994455"/>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Why AI Services in SAP?</a:t>
            </a:r>
            <a:endParaRPr lang="en-IN" dirty="0"/>
          </a:p>
        </p:txBody>
      </p:sp>
      <p:sp>
        <p:nvSpPr>
          <p:cNvPr id="10" name="Arrow: Right 9">
            <a:extLst>
              <a:ext uri="{FF2B5EF4-FFF2-40B4-BE49-F238E27FC236}">
                <a16:creationId xmlns:a16="http://schemas.microsoft.com/office/drawing/2014/main" id="{9F3D815A-F3C2-D551-378F-F871092C29DB}"/>
              </a:ext>
            </a:extLst>
          </p:cNvPr>
          <p:cNvSpPr/>
          <p:nvPr/>
        </p:nvSpPr>
        <p:spPr>
          <a:xfrm>
            <a:off x="6338135" y="178546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BTP in a Nutshell</a:t>
            </a:r>
            <a:endParaRPr lang="en-IN" dirty="0"/>
          </a:p>
        </p:txBody>
      </p:sp>
      <p:sp>
        <p:nvSpPr>
          <p:cNvPr id="12" name="Arrow: Right 11">
            <a:extLst>
              <a:ext uri="{FF2B5EF4-FFF2-40B4-BE49-F238E27FC236}">
                <a16:creationId xmlns:a16="http://schemas.microsoft.com/office/drawing/2014/main" id="{E999EC31-7E8C-323D-2D00-F65A7ABD207A}"/>
              </a:ext>
            </a:extLst>
          </p:cNvPr>
          <p:cNvSpPr/>
          <p:nvPr/>
        </p:nvSpPr>
        <p:spPr>
          <a:xfrm>
            <a:off x="6347144" y="257795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Offerings of AI in SAP Landscapes</a:t>
            </a:r>
            <a:endParaRPr lang="en-IN" dirty="0"/>
          </a:p>
        </p:txBody>
      </p:sp>
      <p:sp>
        <p:nvSpPr>
          <p:cNvPr id="13" name="Arrow: Right 12">
            <a:extLst>
              <a:ext uri="{FF2B5EF4-FFF2-40B4-BE49-F238E27FC236}">
                <a16:creationId xmlns:a16="http://schemas.microsoft.com/office/drawing/2014/main" id="{0D653456-EED9-6018-965F-981CD67AC941}"/>
              </a:ext>
            </a:extLst>
          </p:cNvPr>
          <p:cNvSpPr/>
          <p:nvPr/>
        </p:nvSpPr>
        <p:spPr>
          <a:xfrm>
            <a:off x="6347144" y="3368216"/>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a:t>
            </a:r>
            <a:endParaRPr lang="en-IN" dirty="0"/>
          </a:p>
        </p:txBody>
      </p:sp>
      <p:sp>
        <p:nvSpPr>
          <p:cNvPr id="14" name="Arrow: Right 13">
            <a:extLst>
              <a:ext uri="{FF2B5EF4-FFF2-40B4-BE49-F238E27FC236}">
                <a16:creationId xmlns:a16="http://schemas.microsoft.com/office/drawing/2014/main" id="{80A048F4-8557-5B0B-B1A9-99F73ADAE9E4}"/>
              </a:ext>
            </a:extLst>
          </p:cNvPr>
          <p:cNvSpPr/>
          <p:nvPr/>
        </p:nvSpPr>
        <p:spPr>
          <a:xfrm>
            <a:off x="6347144" y="4159964"/>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 APIs</a:t>
            </a:r>
            <a:endParaRPr lang="en-IN" dirty="0"/>
          </a:p>
        </p:txBody>
      </p:sp>
      <p:sp>
        <p:nvSpPr>
          <p:cNvPr id="15" name="Arrow: Right 14">
            <a:extLst>
              <a:ext uri="{FF2B5EF4-FFF2-40B4-BE49-F238E27FC236}">
                <a16:creationId xmlns:a16="http://schemas.microsoft.com/office/drawing/2014/main" id="{A94DCC1C-3AE4-C12A-BA0E-4D335B17FB2B}"/>
              </a:ext>
            </a:extLst>
          </p:cNvPr>
          <p:cNvSpPr/>
          <p:nvPr/>
        </p:nvSpPr>
        <p:spPr>
          <a:xfrm>
            <a:off x="6338134" y="4951712"/>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What’s coming up Next? GenAI?</a:t>
            </a:r>
            <a:endParaRPr lang="en-IN" dirty="0"/>
          </a:p>
        </p:txBody>
      </p:sp>
      <p:sp>
        <p:nvSpPr>
          <p:cNvPr id="16" name="Arrow: Right 15">
            <a:extLst>
              <a:ext uri="{FF2B5EF4-FFF2-40B4-BE49-F238E27FC236}">
                <a16:creationId xmlns:a16="http://schemas.microsoft.com/office/drawing/2014/main" id="{EA378201-9272-6889-FCC0-F67CE0CB9B50}"/>
              </a:ext>
            </a:extLst>
          </p:cNvPr>
          <p:cNvSpPr/>
          <p:nvPr/>
        </p:nvSpPr>
        <p:spPr>
          <a:xfrm>
            <a:off x="6338133" y="5743460"/>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Take-away</a:t>
            </a:r>
            <a:endParaRPr lang="en-IN" dirty="0"/>
          </a:p>
        </p:txBody>
      </p:sp>
      <p:sp>
        <p:nvSpPr>
          <p:cNvPr id="11" name="TextBox 10">
            <a:extLst>
              <a:ext uri="{FF2B5EF4-FFF2-40B4-BE49-F238E27FC236}">
                <a16:creationId xmlns:a16="http://schemas.microsoft.com/office/drawing/2014/main" id="{A676DE9E-8CF3-9012-1514-F10FCD551349}"/>
              </a:ext>
            </a:extLst>
          </p:cNvPr>
          <p:cNvSpPr txBox="1"/>
          <p:nvPr/>
        </p:nvSpPr>
        <p:spPr>
          <a:xfrm>
            <a:off x="9798600" y="5116669"/>
            <a:ext cx="690282" cy="369332"/>
          </a:xfrm>
          <a:prstGeom prst="rect">
            <a:avLst/>
          </a:prstGeom>
          <a:noFill/>
        </p:spPr>
        <p:txBody>
          <a:bodyPr wrap="square" rtlCol="0">
            <a:spAutoFit/>
          </a:bodyPr>
          <a:lstStyle/>
          <a:p>
            <a:pPr algn="r"/>
            <a:r>
              <a:rPr lang="en-US" dirty="0">
                <a:solidFill>
                  <a:srgbClr val="F1B53B"/>
                </a:solidFill>
              </a:rPr>
              <a:t>Next</a:t>
            </a:r>
            <a:endParaRPr lang="en-IN" dirty="0">
              <a:solidFill>
                <a:srgbClr val="F1B53B"/>
              </a:solidFill>
            </a:endParaRPr>
          </a:p>
        </p:txBody>
      </p:sp>
      <p:pic>
        <p:nvPicPr>
          <p:cNvPr id="18" name="Graphic 17" descr="Checkmark">
            <a:extLst>
              <a:ext uri="{FF2B5EF4-FFF2-40B4-BE49-F238E27FC236}">
                <a16:creationId xmlns:a16="http://schemas.microsoft.com/office/drawing/2014/main" id="{473CDCCE-A431-3851-F80D-09CACCF408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1156115"/>
            <a:ext cx="374444" cy="374444"/>
          </a:xfrm>
          <a:prstGeom prst="rect">
            <a:avLst/>
          </a:prstGeom>
        </p:spPr>
      </p:pic>
      <p:pic>
        <p:nvPicPr>
          <p:cNvPr id="19" name="Graphic 18" descr="Checkmark">
            <a:extLst>
              <a:ext uri="{FF2B5EF4-FFF2-40B4-BE49-F238E27FC236}">
                <a16:creationId xmlns:a16="http://schemas.microsoft.com/office/drawing/2014/main" id="{5C0394BC-2A75-71D3-BB13-63FB684C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1973697"/>
            <a:ext cx="374444" cy="374444"/>
          </a:xfrm>
          <a:prstGeom prst="rect">
            <a:avLst/>
          </a:prstGeom>
        </p:spPr>
      </p:pic>
      <p:pic>
        <p:nvPicPr>
          <p:cNvPr id="20" name="Graphic 19" descr="Checkmark">
            <a:extLst>
              <a:ext uri="{FF2B5EF4-FFF2-40B4-BE49-F238E27FC236}">
                <a16:creationId xmlns:a16="http://schemas.microsoft.com/office/drawing/2014/main" id="{6F47D42C-E3DD-8CCB-0CA8-FD4A1AC16A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4794" y="2750963"/>
            <a:ext cx="374444" cy="374444"/>
          </a:xfrm>
          <a:prstGeom prst="rect">
            <a:avLst/>
          </a:prstGeom>
        </p:spPr>
      </p:pic>
      <p:pic>
        <p:nvPicPr>
          <p:cNvPr id="21" name="Graphic 20" descr="Checkmark">
            <a:extLst>
              <a:ext uri="{FF2B5EF4-FFF2-40B4-BE49-F238E27FC236}">
                <a16:creationId xmlns:a16="http://schemas.microsoft.com/office/drawing/2014/main" id="{6A7C29E2-3198-B6AB-15A1-1844A90444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3585380"/>
            <a:ext cx="374444" cy="374444"/>
          </a:xfrm>
          <a:prstGeom prst="rect">
            <a:avLst/>
          </a:prstGeom>
        </p:spPr>
      </p:pic>
      <p:pic>
        <p:nvPicPr>
          <p:cNvPr id="22" name="Graphic 21" descr="Checkmark">
            <a:extLst>
              <a:ext uri="{FF2B5EF4-FFF2-40B4-BE49-F238E27FC236}">
                <a16:creationId xmlns:a16="http://schemas.microsoft.com/office/drawing/2014/main" id="{D5ECA4F9-6D13-A7FF-A5B3-BDBE7CC001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4305531"/>
            <a:ext cx="374444" cy="374444"/>
          </a:xfrm>
          <a:prstGeom prst="rect">
            <a:avLst/>
          </a:prstGeom>
        </p:spPr>
      </p:pic>
    </p:spTree>
    <p:extLst>
      <p:ext uri="{BB962C8B-B14F-4D97-AF65-F5344CB8AC3E}">
        <p14:creationId xmlns:p14="http://schemas.microsoft.com/office/powerpoint/2010/main" val="3947388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8" name="Group 1067">
            <a:extLst>
              <a:ext uri="{FF2B5EF4-FFF2-40B4-BE49-F238E27FC236}">
                <a16:creationId xmlns:a16="http://schemas.microsoft.com/office/drawing/2014/main" id="{7F90CB3A-EC30-DFD2-28D2-655557F5F6CD}"/>
              </a:ext>
            </a:extLst>
          </p:cNvPr>
          <p:cNvGrpSpPr/>
          <p:nvPr/>
        </p:nvGrpSpPr>
        <p:grpSpPr>
          <a:xfrm>
            <a:off x="3719521" y="2349501"/>
            <a:ext cx="4158523" cy="1920979"/>
            <a:chOff x="6919687" y="2068029"/>
            <a:chExt cx="4158523" cy="1920979"/>
          </a:xfrm>
        </p:grpSpPr>
        <p:sp>
          <p:nvSpPr>
            <p:cNvPr id="20" name="Rectangle 19">
              <a:extLst>
                <a:ext uri="{FF2B5EF4-FFF2-40B4-BE49-F238E27FC236}">
                  <a16:creationId xmlns:a16="http://schemas.microsoft.com/office/drawing/2014/main" id="{D7C5B8F2-0AED-5B36-B9E3-D0A16B9FEDA2}"/>
                </a:ext>
              </a:extLst>
            </p:cNvPr>
            <p:cNvSpPr/>
            <p:nvPr/>
          </p:nvSpPr>
          <p:spPr>
            <a:xfrm>
              <a:off x="6919687" y="2092808"/>
              <a:ext cx="4158523" cy="1896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31" name="Picture 30">
              <a:extLst>
                <a:ext uri="{FF2B5EF4-FFF2-40B4-BE49-F238E27FC236}">
                  <a16:creationId xmlns:a16="http://schemas.microsoft.com/office/drawing/2014/main" id="{8D59E1C7-3D16-4CB7-49E8-5628E2BF91AA}"/>
                </a:ext>
              </a:extLst>
            </p:cNvPr>
            <p:cNvPicPr>
              <a:picLocks noChangeAspect="1"/>
            </p:cNvPicPr>
            <p:nvPr/>
          </p:nvPicPr>
          <p:blipFill>
            <a:blip r:embed="rId3"/>
            <a:stretch>
              <a:fillRect/>
            </a:stretch>
          </p:blipFill>
          <p:spPr>
            <a:xfrm>
              <a:off x="8549979" y="2761837"/>
              <a:ext cx="2304217" cy="818425"/>
            </a:xfrm>
            <a:prstGeom prst="rect">
              <a:avLst/>
            </a:prstGeom>
            <a:ln>
              <a:solidFill>
                <a:schemeClr val="accent1"/>
              </a:solidFill>
            </a:ln>
          </p:spPr>
        </p:pic>
        <p:sp>
          <p:nvSpPr>
            <p:cNvPr id="1067" name="TextBox 1066">
              <a:extLst>
                <a:ext uri="{FF2B5EF4-FFF2-40B4-BE49-F238E27FC236}">
                  <a16:creationId xmlns:a16="http://schemas.microsoft.com/office/drawing/2014/main" id="{E202238F-AE5E-6124-2D3D-11E983AA8C2E}"/>
                </a:ext>
              </a:extLst>
            </p:cNvPr>
            <p:cNvSpPr txBox="1"/>
            <p:nvPr/>
          </p:nvSpPr>
          <p:spPr>
            <a:xfrm>
              <a:off x="6953312" y="2068029"/>
              <a:ext cx="3907178" cy="369332"/>
            </a:xfrm>
            <a:prstGeom prst="rect">
              <a:avLst/>
            </a:prstGeom>
            <a:noFill/>
          </p:spPr>
          <p:txBody>
            <a:bodyPr wrap="square" rtlCol="0">
              <a:spAutoFit/>
            </a:bodyPr>
            <a:lstStyle/>
            <a:p>
              <a:r>
                <a:rPr lang="en-US" b="1" dirty="0"/>
                <a:t>SAP Business Technology Platform</a:t>
              </a:r>
              <a:endParaRPr lang="en-IN" b="1" dirty="0"/>
            </a:p>
          </p:txBody>
        </p:sp>
      </p:grpSp>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5"/>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EAF4D7E6-41A8-E7A5-1245-E22D936F2429}"/>
              </a:ext>
            </a:extLst>
          </p:cNvPr>
          <p:cNvSpPr>
            <a:spLocks noGrp="1"/>
          </p:cNvSpPr>
          <p:nvPr>
            <p:ph type="ctrTitle"/>
          </p:nvPr>
        </p:nvSpPr>
        <p:spPr>
          <a:xfrm>
            <a:off x="318551" y="594110"/>
            <a:ext cx="10187269" cy="625684"/>
          </a:xfrm>
        </p:spPr>
        <p:txBody>
          <a:bodyPr anchor="ctr">
            <a:noAutofit/>
          </a:bodyPr>
          <a:lstStyle/>
          <a:p>
            <a:pPr algn="l"/>
            <a:r>
              <a:rPr lang="en-US" sz="4000" dirty="0"/>
              <a:t>What’s coming up Next? GenAI?</a:t>
            </a:r>
            <a:endParaRPr lang="en-IN" sz="4000" b="1" dirty="0"/>
          </a:p>
        </p:txBody>
      </p:sp>
      <p:grpSp>
        <p:nvGrpSpPr>
          <p:cNvPr id="1029" name="Group 1028">
            <a:extLst>
              <a:ext uri="{FF2B5EF4-FFF2-40B4-BE49-F238E27FC236}">
                <a16:creationId xmlns:a16="http://schemas.microsoft.com/office/drawing/2014/main" id="{D8FF73D3-0063-108B-39E8-F97900145A3C}"/>
              </a:ext>
            </a:extLst>
          </p:cNvPr>
          <p:cNvGrpSpPr/>
          <p:nvPr/>
        </p:nvGrpSpPr>
        <p:grpSpPr>
          <a:xfrm>
            <a:off x="5454242" y="4753350"/>
            <a:ext cx="2619526" cy="1315737"/>
            <a:chOff x="4378300" y="4859496"/>
            <a:chExt cx="2619526" cy="1315737"/>
          </a:xfrm>
        </p:grpSpPr>
        <p:pic>
          <p:nvPicPr>
            <p:cNvPr id="8214" name="Picture 22">
              <a:extLst>
                <a:ext uri="{FF2B5EF4-FFF2-40B4-BE49-F238E27FC236}">
                  <a16:creationId xmlns:a16="http://schemas.microsoft.com/office/drawing/2014/main" id="{5F3F4E14-B15C-5950-202F-AD2F62FDB7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0918" y="5504199"/>
              <a:ext cx="990953" cy="268383"/>
            </a:xfrm>
            <a:prstGeom prst="rect">
              <a:avLst/>
            </a:prstGeom>
            <a:noFill/>
            <a:extLst>
              <a:ext uri="{909E8E84-426E-40DD-AFC4-6F175D3DCCD1}">
                <a14:hiddenFill xmlns:a14="http://schemas.microsoft.com/office/drawing/2010/main">
                  <a:solidFill>
                    <a:srgbClr val="FFFFFF"/>
                  </a:solidFill>
                </a14:hiddenFill>
              </a:ext>
            </a:extLst>
          </p:spPr>
        </p:pic>
        <p:pic>
          <p:nvPicPr>
            <p:cNvPr id="8222" name="Picture 30" descr="Artificial intelligence - Eclature">
              <a:extLst>
                <a:ext uri="{FF2B5EF4-FFF2-40B4-BE49-F238E27FC236}">
                  <a16:creationId xmlns:a16="http://schemas.microsoft.com/office/drawing/2014/main" id="{E5536518-E483-6D86-1AD6-83593897D8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1689" y="5457922"/>
              <a:ext cx="406081" cy="406081"/>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982F5EE5-C257-FCF1-DF0F-3FD96868FE86}"/>
                </a:ext>
              </a:extLst>
            </p:cNvPr>
            <p:cNvSpPr/>
            <p:nvPr/>
          </p:nvSpPr>
          <p:spPr>
            <a:xfrm>
              <a:off x="4378300" y="4859496"/>
              <a:ext cx="2619526" cy="13157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accent4">
                      <a:lumMod val="50000"/>
                    </a:schemeClr>
                  </a:solidFill>
                </a:rPr>
                <a:t>	</a:t>
              </a:r>
              <a:endParaRPr lang="en-IN" dirty="0">
                <a:solidFill>
                  <a:schemeClr val="accent4">
                    <a:lumMod val="50000"/>
                  </a:schemeClr>
                </a:solidFill>
              </a:endParaRPr>
            </a:p>
          </p:txBody>
        </p:sp>
        <p:grpSp>
          <p:nvGrpSpPr>
            <p:cNvPr id="62" name="Group 61">
              <a:extLst>
                <a:ext uri="{FF2B5EF4-FFF2-40B4-BE49-F238E27FC236}">
                  <a16:creationId xmlns:a16="http://schemas.microsoft.com/office/drawing/2014/main" id="{77CE2758-BD5E-113A-5451-6F995B1A7190}"/>
                </a:ext>
              </a:extLst>
            </p:cNvPr>
            <p:cNvGrpSpPr/>
            <p:nvPr/>
          </p:nvGrpSpPr>
          <p:grpSpPr>
            <a:xfrm>
              <a:off x="4435645" y="4859496"/>
              <a:ext cx="1178533" cy="323277"/>
              <a:chOff x="4538785" y="4926711"/>
              <a:chExt cx="1397667" cy="368769"/>
            </a:xfrm>
          </p:grpSpPr>
          <p:pic>
            <p:nvPicPr>
              <p:cNvPr id="8216" name="Picture 24" descr="ChatPDF">
                <a:extLst>
                  <a:ext uri="{FF2B5EF4-FFF2-40B4-BE49-F238E27FC236}">
                    <a16:creationId xmlns:a16="http://schemas.microsoft.com/office/drawing/2014/main" id="{1B2252AA-803C-B402-6D50-9C26DF3533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8785" y="5001046"/>
                <a:ext cx="277786" cy="27778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522F8D66-B1AD-9874-EAA2-E7C21BAE5E3D}"/>
                  </a:ext>
                </a:extLst>
              </p:cNvPr>
              <p:cNvSpPr txBox="1"/>
              <p:nvPr/>
            </p:nvSpPr>
            <p:spPr>
              <a:xfrm>
                <a:off x="4742074" y="4926711"/>
                <a:ext cx="1194378" cy="368769"/>
              </a:xfrm>
              <a:prstGeom prst="rect">
                <a:avLst/>
              </a:prstGeom>
              <a:noFill/>
            </p:spPr>
            <p:txBody>
              <a:bodyPr wrap="square" rtlCol="0">
                <a:spAutoFit/>
              </a:bodyPr>
              <a:lstStyle/>
              <a:p>
                <a:r>
                  <a:rPr lang="en-US" dirty="0"/>
                  <a:t>ChatPDF</a:t>
                </a:r>
                <a:endParaRPr lang="en-IN" dirty="0"/>
              </a:p>
            </p:txBody>
          </p:sp>
        </p:grpSp>
        <p:sp>
          <p:nvSpPr>
            <p:cNvPr id="61" name="Plus Sign 60">
              <a:extLst>
                <a:ext uri="{FF2B5EF4-FFF2-40B4-BE49-F238E27FC236}">
                  <a16:creationId xmlns:a16="http://schemas.microsoft.com/office/drawing/2014/main" id="{4C0DFBDE-56F6-3B89-A236-0AA5D6927B03}"/>
                </a:ext>
              </a:extLst>
            </p:cNvPr>
            <p:cNvSpPr/>
            <p:nvPr/>
          </p:nvSpPr>
          <p:spPr>
            <a:xfrm>
              <a:off x="5441240" y="5457922"/>
              <a:ext cx="299349" cy="36093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4" name="Rectangle 1023">
              <a:extLst>
                <a:ext uri="{FF2B5EF4-FFF2-40B4-BE49-F238E27FC236}">
                  <a16:creationId xmlns:a16="http://schemas.microsoft.com/office/drawing/2014/main" id="{D41EBEDE-0C42-915A-F0EB-1B8B98DA7A02}"/>
                </a:ext>
              </a:extLst>
            </p:cNvPr>
            <p:cNvSpPr/>
            <p:nvPr/>
          </p:nvSpPr>
          <p:spPr bwMode="gray">
            <a:xfrm>
              <a:off x="4435645" y="5892397"/>
              <a:ext cx="945112" cy="229806"/>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Cognitive AI</a:t>
              </a:r>
            </a:p>
          </p:txBody>
        </p:sp>
        <p:sp>
          <p:nvSpPr>
            <p:cNvPr id="1025" name="Rectangle 1024">
              <a:extLst>
                <a:ext uri="{FF2B5EF4-FFF2-40B4-BE49-F238E27FC236}">
                  <a16:creationId xmlns:a16="http://schemas.microsoft.com/office/drawing/2014/main" id="{A640DA18-C6A7-13AE-0165-089CD96DBA38}"/>
                </a:ext>
              </a:extLst>
            </p:cNvPr>
            <p:cNvSpPr/>
            <p:nvPr/>
          </p:nvSpPr>
          <p:spPr bwMode="gray">
            <a:xfrm>
              <a:off x="5823222" y="5887212"/>
              <a:ext cx="1112896" cy="229806"/>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Generative AI</a:t>
              </a:r>
            </a:p>
          </p:txBody>
        </p:sp>
      </p:grpSp>
      <p:cxnSp>
        <p:nvCxnSpPr>
          <p:cNvPr id="1027" name="Connector: Curved 1026">
            <a:extLst>
              <a:ext uri="{FF2B5EF4-FFF2-40B4-BE49-F238E27FC236}">
                <a16:creationId xmlns:a16="http://schemas.microsoft.com/office/drawing/2014/main" id="{F8D7896D-9ADE-0256-B453-956D5CD0F5A7}"/>
              </a:ext>
            </a:extLst>
          </p:cNvPr>
          <p:cNvCxnSpPr>
            <a:cxnSpLocks/>
            <a:stCxn id="9218" idx="1"/>
            <a:endCxn id="8210" idx="3"/>
          </p:cNvCxnSpPr>
          <p:nvPr/>
        </p:nvCxnSpPr>
        <p:spPr>
          <a:xfrm rot="10800000">
            <a:off x="3121071" y="2848584"/>
            <a:ext cx="874498" cy="632587"/>
          </a:xfrm>
          <a:prstGeom prst="curvedConnector3">
            <a:avLst>
              <a:gd name="adj1" fmla="val 50000"/>
            </a:avLst>
          </a:prstGeom>
          <a:ln w="127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Curved 1031">
            <a:extLst>
              <a:ext uri="{FF2B5EF4-FFF2-40B4-BE49-F238E27FC236}">
                <a16:creationId xmlns:a16="http://schemas.microsoft.com/office/drawing/2014/main" id="{C9B447D5-E7B4-EF6B-39D5-3BD289D39353}"/>
              </a:ext>
            </a:extLst>
          </p:cNvPr>
          <p:cNvCxnSpPr>
            <a:cxnSpLocks/>
            <a:stCxn id="56" idx="0"/>
            <a:endCxn id="9218" idx="2"/>
          </p:cNvCxnSpPr>
          <p:nvPr/>
        </p:nvCxnSpPr>
        <p:spPr>
          <a:xfrm rot="16200000" flipV="1">
            <a:off x="5209127" y="3198472"/>
            <a:ext cx="806751" cy="2303006"/>
          </a:xfrm>
          <a:prstGeom prst="curvedConnector3">
            <a:avLst>
              <a:gd name="adj1" fmla="val 50000"/>
            </a:avLst>
          </a:prstGeom>
          <a:ln w="127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3041AAF3-B67C-7AA3-E413-E81256D03A88}"/>
              </a:ext>
            </a:extLst>
          </p:cNvPr>
          <p:cNvCxnSpPr>
            <a:cxnSpLocks/>
            <a:stCxn id="9218" idx="1"/>
            <a:endCxn id="1041" idx="3"/>
          </p:cNvCxnSpPr>
          <p:nvPr/>
        </p:nvCxnSpPr>
        <p:spPr>
          <a:xfrm rot="10800000" flipV="1">
            <a:off x="3162039" y="3481169"/>
            <a:ext cx="833530" cy="1772835"/>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8236" name="Group 8235">
            <a:extLst>
              <a:ext uri="{FF2B5EF4-FFF2-40B4-BE49-F238E27FC236}">
                <a16:creationId xmlns:a16="http://schemas.microsoft.com/office/drawing/2014/main" id="{3B65DF58-A404-DF76-FE66-86756DDCE980}"/>
              </a:ext>
            </a:extLst>
          </p:cNvPr>
          <p:cNvGrpSpPr/>
          <p:nvPr/>
        </p:nvGrpSpPr>
        <p:grpSpPr>
          <a:xfrm>
            <a:off x="341534" y="1607287"/>
            <a:ext cx="2779537" cy="1623919"/>
            <a:chOff x="156572" y="1712325"/>
            <a:chExt cx="2779537" cy="1623919"/>
          </a:xfrm>
        </p:grpSpPr>
        <p:pic>
          <p:nvPicPr>
            <p:cNvPr id="24" name="Graphic 23">
              <a:extLst>
                <a:ext uri="{FF2B5EF4-FFF2-40B4-BE49-F238E27FC236}">
                  <a16:creationId xmlns:a16="http://schemas.microsoft.com/office/drawing/2014/main" id="{44021F17-EBB1-E3B8-B967-1B2A46A5E8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853" y="2122220"/>
              <a:ext cx="397429" cy="529905"/>
            </a:xfrm>
            <a:prstGeom prst="rect">
              <a:avLst/>
            </a:prstGeom>
          </p:spPr>
        </p:pic>
        <p:pic>
          <p:nvPicPr>
            <p:cNvPr id="8210" name="Picture 18" descr="Outlook vs. Gmail: Which platform is best? [2023] | Zapier">
              <a:extLst>
                <a:ext uri="{FF2B5EF4-FFF2-40B4-BE49-F238E27FC236}">
                  <a16:creationId xmlns:a16="http://schemas.microsoft.com/office/drawing/2014/main" id="{FB1E803E-2B97-888A-D7EE-35032CC181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5617" y="2570998"/>
              <a:ext cx="1530492" cy="76524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827E9073-270B-89C4-D9F1-0E6B6CA966AF}"/>
                </a:ext>
              </a:extLst>
            </p:cNvPr>
            <p:cNvSpPr txBox="1"/>
            <p:nvPr/>
          </p:nvSpPr>
          <p:spPr>
            <a:xfrm>
              <a:off x="156572" y="1712325"/>
              <a:ext cx="1103845" cy="369332"/>
            </a:xfrm>
            <a:prstGeom prst="rect">
              <a:avLst/>
            </a:prstGeom>
            <a:noFill/>
          </p:spPr>
          <p:txBody>
            <a:bodyPr wrap="square" rtlCol="0">
              <a:spAutoFit/>
            </a:bodyPr>
            <a:lstStyle/>
            <a:p>
              <a:r>
                <a:rPr lang="en-US" dirty="0"/>
                <a:t>Customer</a:t>
              </a:r>
              <a:endParaRPr lang="en-IN" dirty="0"/>
            </a:p>
          </p:txBody>
        </p:sp>
        <p:cxnSp>
          <p:nvCxnSpPr>
            <p:cNvPr id="49" name="Connector: Elbow 48">
              <a:extLst>
                <a:ext uri="{FF2B5EF4-FFF2-40B4-BE49-F238E27FC236}">
                  <a16:creationId xmlns:a16="http://schemas.microsoft.com/office/drawing/2014/main" id="{EE4035EC-7146-0726-24EE-73737D4E7D33}"/>
                </a:ext>
              </a:extLst>
            </p:cNvPr>
            <p:cNvCxnSpPr>
              <a:stCxn id="24" idx="2"/>
              <a:endCxn id="8210" idx="1"/>
            </p:cNvCxnSpPr>
            <p:nvPr/>
          </p:nvCxnSpPr>
          <p:spPr>
            <a:xfrm rot="16200000" flipH="1">
              <a:off x="869844" y="2417848"/>
              <a:ext cx="301496" cy="770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73" name="Text Box 93">
              <a:extLst>
                <a:ext uri="{FF2B5EF4-FFF2-40B4-BE49-F238E27FC236}">
                  <a16:creationId xmlns:a16="http://schemas.microsoft.com/office/drawing/2014/main" id="{A18181A5-2041-2BBE-9D06-97B08CDBA3CF}"/>
                </a:ext>
              </a:extLst>
            </p:cNvPr>
            <p:cNvSpPr txBox="1">
              <a:spLocks noChangeArrowheads="1"/>
            </p:cNvSpPr>
            <p:nvPr/>
          </p:nvSpPr>
          <p:spPr bwMode="auto">
            <a:xfrm>
              <a:off x="181148" y="2974353"/>
              <a:ext cx="906434" cy="307777"/>
            </a:xfrm>
            <a:prstGeom prst="rect">
              <a:avLst/>
            </a:prstGeom>
            <a:noFill/>
            <a:ln w="12700">
              <a:noFill/>
              <a:miter lim="800000"/>
              <a:headEnd/>
              <a:tailEnd/>
            </a:ln>
          </p:spPr>
          <p:txBody>
            <a:bodyPr wrap="square" lIns="0" tIns="0" rIns="0" bIns="0">
              <a:spAutoFit/>
            </a:bodyPr>
            <a:lstStyle/>
            <a:p>
              <a:pPr algn="r">
                <a:spcBef>
                  <a:spcPct val="50000"/>
                </a:spcBef>
                <a:buClrTx/>
                <a:buSzTx/>
                <a:buFontTx/>
                <a:buNone/>
              </a:pPr>
              <a:r>
                <a:rPr lang="en-US" sz="1000" b="1" dirty="0"/>
                <a:t>Send Purchase Order with Email</a:t>
              </a:r>
            </a:p>
          </p:txBody>
        </p:sp>
      </p:grpSp>
      <p:grpSp>
        <p:nvGrpSpPr>
          <p:cNvPr id="8237" name="Group 8236">
            <a:extLst>
              <a:ext uri="{FF2B5EF4-FFF2-40B4-BE49-F238E27FC236}">
                <a16:creationId xmlns:a16="http://schemas.microsoft.com/office/drawing/2014/main" id="{745825EA-A0AC-3962-9D0C-C3636AC0945C}"/>
              </a:ext>
            </a:extLst>
          </p:cNvPr>
          <p:cNvGrpSpPr/>
          <p:nvPr/>
        </p:nvGrpSpPr>
        <p:grpSpPr>
          <a:xfrm>
            <a:off x="292530" y="4871382"/>
            <a:ext cx="2869509" cy="1674256"/>
            <a:chOff x="64704" y="4573385"/>
            <a:chExt cx="2869509" cy="1674256"/>
          </a:xfrm>
        </p:grpSpPr>
        <p:pic>
          <p:nvPicPr>
            <p:cNvPr id="1041" name="Picture 18" descr="Outlook vs. Gmail: Which platform is best? [2023] | Zapier">
              <a:extLst>
                <a:ext uri="{FF2B5EF4-FFF2-40B4-BE49-F238E27FC236}">
                  <a16:creationId xmlns:a16="http://schemas.microsoft.com/office/drawing/2014/main" id="{EE08F284-534F-A0F6-6EA3-0093CAD634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3721" y="4573385"/>
              <a:ext cx="1530492" cy="765246"/>
            </a:xfrm>
            <a:prstGeom prst="rect">
              <a:avLst/>
            </a:prstGeom>
            <a:noFill/>
            <a:extLst>
              <a:ext uri="{909E8E84-426E-40DD-AFC4-6F175D3DCCD1}">
                <a14:hiddenFill xmlns:a14="http://schemas.microsoft.com/office/drawing/2010/main">
                  <a:solidFill>
                    <a:srgbClr val="FFFFFF"/>
                  </a:solidFill>
                </a14:hiddenFill>
              </a:ext>
            </a:extLst>
          </p:spPr>
        </p:pic>
        <p:pic>
          <p:nvPicPr>
            <p:cNvPr id="1054" name="Graphic 1053">
              <a:extLst>
                <a:ext uri="{FF2B5EF4-FFF2-40B4-BE49-F238E27FC236}">
                  <a16:creationId xmlns:a16="http://schemas.microsoft.com/office/drawing/2014/main" id="{E50CD934-0EDC-0928-00C1-8BD6D2A540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2093" y="5375677"/>
              <a:ext cx="397429" cy="529905"/>
            </a:xfrm>
            <a:prstGeom prst="rect">
              <a:avLst/>
            </a:prstGeom>
          </p:spPr>
        </p:pic>
        <p:sp>
          <p:nvSpPr>
            <p:cNvPr id="1057" name="TextBox 1056">
              <a:extLst>
                <a:ext uri="{FF2B5EF4-FFF2-40B4-BE49-F238E27FC236}">
                  <a16:creationId xmlns:a16="http://schemas.microsoft.com/office/drawing/2014/main" id="{7EC8CDC5-B7E5-57BA-D42F-2F0EFFCED3F4}"/>
                </a:ext>
              </a:extLst>
            </p:cNvPr>
            <p:cNvSpPr txBox="1"/>
            <p:nvPr/>
          </p:nvSpPr>
          <p:spPr>
            <a:xfrm>
              <a:off x="156572" y="5878309"/>
              <a:ext cx="1103845" cy="369332"/>
            </a:xfrm>
            <a:prstGeom prst="rect">
              <a:avLst/>
            </a:prstGeom>
            <a:noFill/>
          </p:spPr>
          <p:txBody>
            <a:bodyPr wrap="square" rtlCol="0">
              <a:spAutoFit/>
            </a:bodyPr>
            <a:lstStyle/>
            <a:p>
              <a:r>
                <a:rPr lang="en-US" dirty="0"/>
                <a:t>Customer</a:t>
              </a:r>
              <a:endParaRPr lang="en-IN" dirty="0"/>
            </a:p>
          </p:txBody>
        </p:sp>
        <p:cxnSp>
          <p:nvCxnSpPr>
            <p:cNvPr id="1058" name="Connector: Elbow 1057">
              <a:extLst>
                <a:ext uri="{FF2B5EF4-FFF2-40B4-BE49-F238E27FC236}">
                  <a16:creationId xmlns:a16="http://schemas.microsoft.com/office/drawing/2014/main" id="{37770AEA-0ED4-A363-6229-201A32D85663}"/>
                </a:ext>
              </a:extLst>
            </p:cNvPr>
            <p:cNvCxnSpPr>
              <a:cxnSpLocks/>
              <a:stCxn id="1041" idx="1"/>
              <a:endCxn id="1054" idx="0"/>
            </p:cNvCxnSpPr>
            <p:nvPr/>
          </p:nvCxnSpPr>
          <p:spPr>
            <a:xfrm rot="10800000" flipV="1">
              <a:off x="630809" y="4956007"/>
              <a:ext cx="772913" cy="4196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74" name="Text Box 93">
              <a:extLst>
                <a:ext uri="{FF2B5EF4-FFF2-40B4-BE49-F238E27FC236}">
                  <a16:creationId xmlns:a16="http://schemas.microsoft.com/office/drawing/2014/main" id="{D4CE2999-8716-4CCC-3415-CECCF112E9C5}"/>
                </a:ext>
              </a:extLst>
            </p:cNvPr>
            <p:cNvSpPr txBox="1">
              <a:spLocks noChangeArrowheads="1"/>
            </p:cNvSpPr>
            <p:nvPr/>
          </p:nvSpPr>
          <p:spPr bwMode="auto">
            <a:xfrm>
              <a:off x="64704" y="4614802"/>
              <a:ext cx="1040367" cy="307777"/>
            </a:xfrm>
            <a:prstGeom prst="rect">
              <a:avLst/>
            </a:prstGeom>
            <a:noFill/>
            <a:ln w="12700">
              <a:noFill/>
              <a:miter lim="800000"/>
              <a:headEnd/>
              <a:tailEnd/>
            </a:ln>
          </p:spPr>
          <p:txBody>
            <a:bodyPr wrap="square" lIns="0" tIns="0" rIns="0" bIns="0">
              <a:spAutoFit/>
            </a:bodyPr>
            <a:lstStyle/>
            <a:p>
              <a:pPr algn="r">
                <a:spcBef>
                  <a:spcPct val="50000"/>
                </a:spcBef>
                <a:buClrTx/>
                <a:buSzTx/>
                <a:buFontTx/>
                <a:buNone/>
              </a:pPr>
              <a:r>
                <a:rPr lang="en-US" sz="1000" b="1" dirty="0"/>
                <a:t>Sales Order for Purchase Order </a:t>
              </a:r>
            </a:p>
          </p:txBody>
        </p:sp>
      </p:grpSp>
      <p:grpSp>
        <p:nvGrpSpPr>
          <p:cNvPr id="8232" name="Group 8231">
            <a:extLst>
              <a:ext uri="{FF2B5EF4-FFF2-40B4-BE49-F238E27FC236}">
                <a16:creationId xmlns:a16="http://schemas.microsoft.com/office/drawing/2014/main" id="{90EC350C-9FD4-0AEE-971D-8465C19BF803}"/>
              </a:ext>
            </a:extLst>
          </p:cNvPr>
          <p:cNvGrpSpPr/>
          <p:nvPr/>
        </p:nvGrpSpPr>
        <p:grpSpPr>
          <a:xfrm>
            <a:off x="8808905" y="2799037"/>
            <a:ext cx="2406722" cy="1315737"/>
            <a:chOff x="7613869" y="5109193"/>
            <a:chExt cx="2406722" cy="1315737"/>
          </a:xfrm>
        </p:grpSpPr>
        <p:pic>
          <p:nvPicPr>
            <p:cNvPr id="8195" name="Picture 8194">
              <a:extLst>
                <a:ext uri="{FF2B5EF4-FFF2-40B4-BE49-F238E27FC236}">
                  <a16:creationId xmlns:a16="http://schemas.microsoft.com/office/drawing/2014/main" id="{1803C504-84BD-6D1A-A36A-71D07346D0C1}"/>
                </a:ext>
              </a:extLst>
            </p:cNvPr>
            <p:cNvPicPr>
              <a:picLocks noChangeAspect="1"/>
            </p:cNvPicPr>
            <p:nvPr/>
          </p:nvPicPr>
          <p:blipFill>
            <a:blip r:embed="rId12"/>
            <a:stretch>
              <a:fillRect/>
            </a:stretch>
          </p:blipFill>
          <p:spPr>
            <a:xfrm>
              <a:off x="7654664" y="5314998"/>
              <a:ext cx="1149980" cy="268478"/>
            </a:xfrm>
            <a:prstGeom prst="rect">
              <a:avLst/>
            </a:prstGeom>
          </p:spPr>
        </p:pic>
        <p:pic>
          <p:nvPicPr>
            <p:cNvPr id="8203" name="Picture 8202">
              <a:extLst>
                <a:ext uri="{FF2B5EF4-FFF2-40B4-BE49-F238E27FC236}">
                  <a16:creationId xmlns:a16="http://schemas.microsoft.com/office/drawing/2014/main" id="{F0340952-6C97-AB44-F254-A3547C0EB2C4}"/>
                </a:ext>
              </a:extLst>
            </p:cNvPr>
            <p:cNvPicPr>
              <a:picLocks noChangeAspect="1"/>
            </p:cNvPicPr>
            <p:nvPr/>
          </p:nvPicPr>
          <p:blipFill>
            <a:blip r:embed="rId13"/>
            <a:stretch>
              <a:fillRect/>
            </a:stretch>
          </p:blipFill>
          <p:spPr>
            <a:xfrm>
              <a:off x="7675580" y="5792321"/>
              <a:ext cx="1106295" cy="447877"/>
            </a:xfrm>
            <a:prstGeom prst="rect">
              <a:avLst/>
            </a:prstGeom>
          </p:spPr>
        </p:pic>
        <p:sp>
          <p:nvSpPr>
            <p:cNvPr id="8221" name="Rectangle 8220">
              <a:extLst>
                <a:ext uri="{FF2B5EF4-FFF2-40B4-BE49-F238E27FC236}">
                  <a16:creationId xmlns:a16="http://schemas.microsoft.com/office/drawing/2014/main" id="{01C385EC-5E90-FE6F-6021-B7D2118FE848}"/>
                </a:ext>
              </a:extLst>
            </p:cNvPr>
            <p:cNvSpPr/>
            <p:nvPr/>
          </p:nvSpPr>
          <p:spPr>
            <a:xfrm>
              <a:off x="7613869" y="5109193"/>
              <a:ext cx="2406722" cy="13157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accent4">
                      <a:lumMod val="50000"/>
                    </a:schemeClr>
                  </a:solidFill>
                </a:rPr>
                <a:t>	</a:t>
              </a:r>
              <a:endParaRPr lang="en-IN" dirty="0">
                <a:solidFill>
                  <a:schemeClr val="accent4">
                    <a:lumMod val="50000"/>
                  </a:schemeClr>
                </a:solidFill>
              </a:endParaRPr>
            </a:p>
          </p:txBody>
        </p:sp>
        <p:sp>
          <p:nvSpPr>
            <p:cNvPr id="8223" name="Rectangle 8222">
              <a:extLst>
                <a:ext uri="{FF2B5EF4-FFF2-40B4-BE49-F238E27FC236}">
                  <a16:creationId xmlns:a16="http://schemas.microsoft.com/office/drawing/2014/main" id="{BAA62741-4A02-1BAD-00B5-0885EDDA4E5D}"/>
                </a:ext>
              </a:extLst>
            </p:cNvPr>
            <p:cNvSpPr/>
            <p:nvPr/>
          </p:nvSpPr>
          <p:spPr bwMode="gray">
            <a:xfrm>
              <a:off x="9028359" y="5221960"/>
              <a:ext cx="928394" cy="454555"/>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Creation of Sales Order</a:t>
              </a:r>
            </a:p>
          </p:txBody>
        </p:sp>
        <p:sp>
          <p:nvSpPr>
            <p:cNvPr id="8225" name="Rectangle 8224">
              <a:extLst>
                <a:ext uri="{FF2B5EF4-FFF2-40B4-BE49-F238E27FC236}">
                  <a16:creationId xmlns:a16="http://schemas.microsoft.com/office/drawing/2014/main" id="{E4BD73CD-28B9-4562-F485-685B5965B51C}"/>
                </a:ext>
              </a:extLst>
            </p:cNvPr>
            <p:cNvSpPr/>
            <p:nvPr/>
          </p:nvSpPr>
          <p:spPr bwMode="gray">
            <a:xfrm>
              <a:off x="9051591" y="5868191"/>
              <a:ext cx="928394" cy="454555"/>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PO Acknow.</a:t>
              </a:r>
            </a:p>
          </p:txBody>
        </p:sp>
      </p:grpSp>
      <p:grpSp>
        <p:nvGrpSpPr>
          <p:cNvPr id="8252" name="Group 8251">
            <a:extLst>
              <a:ext uri="{FF2B5EF4-FFF2-40B4-BE49-F238E27FC236}">
                <a16:creationId xmlns:a16="http://schemas.microsoft.com/office/drawing/2014/main" id="{7345900E-B71A-43AF-63A8-07241E91917F}"/>
              </a:ext>
            </a:extLst>
          </p:cNvPr>
          <p:cNvGrpSpPr/>
          <p:nvPr/>
        </p:nvGrpSpPr>
        <p:grpSpPr>
          <a:xfrm>
            <a:off x="3824711" y="5183601"/>
            <a:ext cx="1112896" cy="523314"/>
            <a:chOff x="3566095" y="5183601"/>
            <a:chExt cx="1112896" cy="523314"/>
          </a:xfrm>
        </p:grpSpPr>
        <p:pic>
          <p:nvPicPr>
            <p:cNvPr id="8240" name="Picture 22">
              <a:extLst>
                <a:ext uri="{FF2B5EF4-FFF2-40B4-BE49-F238E27FC236}">
                  <a16:creationId xmlns:a16="http://schemas.microsoft.com/office/drawing/2014/main" id="{A98B1853-1EB9-2D9D-C888-F5F2449873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4208" y="5183601"/>
              <a:ext cx="990953" cy="268383"/>
            </a:xfrm>
            <a:prstGeom prst="rect">
              <a:avLst/>
            </a:prstGeom>
            <a:noFill/>
            <a:extLst>
              <a:ext uri="{909E8E84-426E-40DD-AFC4-6F175D3DCCD1}">
                <a14:hiddenFill xmlns:a14="http://schemas.microsoft.com/office/drawing/2010/main">
                  <a:solidFill>
                    <a:srgbClr val="FFFFFF"/>
                  </a:solidFill>
                </a14:hiddenFill>
              </a:ext>
            </a:extLst>
          </p:spPr>
        </p:pic>
        <p:sp>
          <p:nvSpPr>
            <p:cNvPr id="8246" name="Rectangle 8245">
              <a:extLst>
                <a:ext uri="{FF2B5EF4-FFF2-40B4-BE49-F238E27FC236}">
                  <a16:creationId xmlns:a16="http://schemas.microsoft.com/office/drawing/2014/main" id="{39D38B0B-BB16-26AF-4275-83678F43436C}"/>
                </a:ext>
              </a:extLst>
            </p:cNvPr>
            <p:cNvSpPr/>
            <p:nvPr/>
          </p:nvSpPr>
          <p:spPr bwMode="gray">
            <a:xfrm>
              <a:off x="3566095" y="5477109"/>
              <a:ext cx="1112896" cy="229806"/>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Generative AI</a:t>
              </a:r>
            </a:p>
          </p:txBody>
        </p:sp>
      </p:grpSp>
      <p:cxnSp>
        <p:nvCxnSpPr>
          <p:cNvPr id="8254" name="Straight Arrow Connector 8253">
            <a:extLst>
              <a:ext uri="{FF2B5EF4-FFF2-40B4-BE49-F238E27FC236}">
                <a16:creationId xmlns:a16="http://schemas.microsoft.com/office/drawing/2014/main" id="{5B3FA20B-3A96-3208-7120-0BF7586974D9}"/>
              </a:ext>
            </a:extLst>
          </p:cNvPr>
          <p:cNvCxnSpPr>
            <a:cxnSpLocks/>
            <a:stCxn id="31" idx="3"/>
            <a:endCxn id="8221" idx="1"/>
          </p:cNvCxnSpPr>
          <p:nvPr/>
        </p:nvCxnSpPr>
        <p:spPr>
          <a:xfrm>
            <a:off x="7654030" y="3452522"/>
            <a:ext cx="1154875" cy="4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255" name="Text Box 93">
            <a:extLst>
              <a:ext uri="{FF2B5EF4-FFF2-40B4-BE49-F238E27FC236}">
                <a16:creationId xmlns:a16="http://schemas.microsoft.com/office/drawing/2014/main" id="{E680C84B-81BB-6588-BF4D-C58C817465C0}"/>
              </a:ext>
            </a:extLst>
          </p:cNvPr>
          <p:cNvSpPr txBox="1">
            <a:spLocks noChangeArrowheads="1"/>
          </p:cNvSpPr>
          <p:nvPr/>
        </p:nvSpPr>
        <p:spPr bwMode="auto">
          <a:xfrm>
            <a:off x="5783686" y="4344604"/>
            <a:ext cx="906434" cy="307777"/>
          </a:xfrm>
          <a:prstGeom prst="rect">
            <a:avLst/>
          </a:prstGeom>
          <a:noFill/>
          <a:ln w="12700">
            <a:noFill/>
            <a:miter lim="800000"/>
            <a:headEnd/>
            <a:tailEnd/>
          </a:ln>
        </p:spPr>
        <p:txBody>
          <a:bodyPr wrap="square" lIns="0" tIns="0" rIns="0" bIns="0">
            <a:spAutoFit/>
          </a:bodyPr>
          <a:lstStyle/>
          <a:p>
            <a:pPr algn="r">
              <a:spcBef>
                <a:spcPct val="50000"/>
              </a:spcBef>
              <a:buClrTx/>
              <a:buSzTx/>
              <a:buFontTx/>
              <a:buNone/>
            </a:pPr>
            <a:r>
              <a:rPr lang="en-US" sz="1000" b="1" dirty="0"/>
              <a:t>PDF to JSON Conversion</a:t>
            </a:r>
          </a:p>
        </p:txBody>
      </p:sp>
      <p:sp>
        <p:nvSpPr>
          <p:cNvPr id="8256" name="Text Box 93">
            <a:extLst>
              <a:ext uri="{FF2B5EF4-FFF2-40B4-BE49-F238E27FC236}">
                <a16:creationId xmlns:a16="http://schemas.microsoft.com/office/drawing/2014/main" id="{3A61643E-2767-8A44-A753-F4752F71E97E}"/>
              </a:ext>
            </a:extLst>
          </p:cNvPr>
          <p:cNvSpPr txBox="1">
            <a:spLocks noChangeArrowheads="1"/>
          </p:cNvSpPr>
          <p:nvPr/>
        </p:nvSpPr>
        <p:spPr bwMode="auto">
          <a:xfrm>
            <a:off x="4400560" y="4381543"/>
            <a:ext cx="906434" cy="307777"/>
          </a:xfrm>
          <a:prstGeom prst="rect">
            <a:avLst/>
          </a:prstGeom>
          <a:noFill/>
          <a:ln w="12700">
            <a:noFill/>
            <a:miter lim="800000"/>
            <a:headEnd/>
            <a:tailEnd/>
          </a:ln>
        </p:spPr>
        <p:txBody>
          <a:bodyPr wrap="square" lIns="0" tIns="0" rIns="0" bIns="0">
            <a:spAutoFit/>
          </a:bodyPr>
          <a:lstStyle/>
          <a:p>
            <a:pPr>
              <a:spcBef>
                <a:spcPct val="50000"/>
              </a:spcBef>
              <a:buClrTx/>
              <a:buSzTx/>
              <a:buFontTx/>
              <a:buNone/>
            </a:pPr>
            <a:r>
              <a:rPr lang="en-US" sz="1000" b="1" dirty="0"/>
              <a:t>Email Generation</a:t>
            </a:r>
          </a:p>
        </p:txBody>
      </p:sp>
      <p:pic>
        <p:nvPicPr>
          <p:cNvPr id="9218" name="Picture 2" descr="SAP Discovery Center - Integration Suite">
            <a:extLst>
              <a:ext uri="{FF2B5EF4-FFF2-40B4-BE49-F238E27FC236}">
                <a16:creationId xmlns:a16="http://schemas.microsoft.com/office/drawing/2014/main" id="{318F04F9-5B8F-4AAC-11A6-61566231F2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5569" y="3015740"/>
            <a:ext cx="930859" cy="930859"/>
          </a:xfrm>
          <a:prstGeom prst="rect">
            <a:avLst/>
          </a:prstGeom>
          <a:noFill/>
          <a:extLst>
            <a:ext uri="{909E8E84-426E-40DD-AFC4-6F175D3DCCD1}">
              <a14:hiddenFill xmlns:a14="http://schemas.microsoft.com/office/drawing/2010/main">
                <a:solidFill>
                  <a:srgbClr val="FFFFFF"/>
                </a:solidFill>
              </a14:hiddenFill>
            </a:ext>
          </a:extLst>
        </p:spPr>
      </p:pic>
      <p:cxnSp>
        <p:nvCxnSpPr>
          <p:cNvPr id="8242" name="Straight Arrow Connector 8241">
            <a:extLst>
              <a:ext uri="{FF2B5EF4-FFF2-40B4-BE49-F238E27FC236}">
                <a16:creationId xmlns:a16="http://schemas.microsoft.com/office/drawing/2014/main" id="{C6F61EDF-1D62-E2CD-706E-EAD64CBFB008}"/>
              </a:ext>
            </a:extLst>
          </p:cNvPr>
          <p:cNvCxnSpPr>
            <a:cxnSpLocks/>
            <a:endCxn id="8240" idx="0"/>
          </p:cNvCxnSpPr>
          <p:nvPr/>
        </p:nvCxnSpPr>
        <p:spPr>
          <a:xfrm>
            <a:off x="4358301" y="3994118"/>
            <a:ext cx="0" cy="11894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Arrow: Left-Right 18">
            <a:extLst>
              <a:ext uri="{FF2B5EF4-FFF2-40B4-BE49-F238E27FC236}">
                <a16:creationId xmlns:a16="http://schemas.microsoft.com/office/drawing/2014/main" id="{483C3A77-5F6B-8CC7-1D3B-2DDF49E154F1}"/>
              </a:ext>
            </a:extLst>
          </p:cNvPr>
          <p:cNvSpPr/>
          <p:nvPr/>
        </p:nvSpPr>
        <p:spPr>
          <a:xfrm>
            <a:off x="4937607" y="3366359"/>
            <a:ext cx="348368" cy="191676"/>
          </a:xfrm>
          <a:prstGeom prst="lef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66838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4"/>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EAF4D7E6-41A8-E7A5-1245-E22D936F2429}"/>
              </a:ext>
            </a:extLst>
          </p:cNvPr>
          <p:cNvSpPr>
            <a:spLocks noGrp="1"/>
          </p:cNvSpPr>
          <p:nvPr>
            <p:ph type="ctrTitle"/>
          </p:nvPr>
        </p:nvSpPr>
        <p:spPr>
          <a:xfrm>
            <a:off x="318551" y="594110"/>
            <a:ext cx="10187269" cy="625684"/>
          </a:xfrm>
        </p:spPr>
        <p:txBody>
          <a:bodyPr anchor="ctr">
            <a:noAutofit/>
          </a:bodyPr>
          <a:lstStyle/>
          <a:p>
            <a:pPr algn="l"/>
            <a:r>
              <a:rPr lang="en-US" sz="4000" dirty="0"/>
              <a:t>What’s coming up Next? GenAI?</a:t>
            </a:r>
            <a:endParaRPr lang="en-IN" sz="4000" b="1" dirty="0"/>
          </a:p>
        </p:txBody>
      </p:sp>
      <p:pic>
        <p:nvPicPr>
          <p:cNvPr id="8194" name="Picture 2" descr="Brand">
            <a:extLst>
              <a:ext uri="{FF2B5EF4-FFF2-40B4-BE49-F238E27FC236}">
                <a16:creationId xmlns:a16="http://schemas.microsoft.com/office/drawing/2014/main" id="{DBB8F258-740D-FAF6-955A-DAC58AA7CE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7731" y="1704701"/>
            <a:ext cx="1121463" cy="46954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30A4791-8425-1B03-96FC-AD02903ABA50}"/>
              </a:ext>
            </a:extLst>
          </p:cNvPr>
          <p:cNvCxnSpPr>
            <a:cxnSpLocks/>
            <a:stCxn id="5" idx="0"/>
            <a:endCxn id="8194" idx="2"/>
          </p:cNvCxnSpPr>
          <p:nvPr/>
        </p:nvCxnSpPr>
        <p:spPr>
          <a:xfrm flipH="1" flipV="1">
            <a:off x="5028463" y="2174241"/>
            <a:ext cx="2960" cy="4202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29" name="Group 1028">
            <a:extLst>
              <a:ext uri="{FF2B5EF4-FFF2-40B4-BE49-F238E27FC236}">
                <a16:creationId xmlns:a16="http://schemas.microsoft.com/office/drawing/2014/main" id="{D8FF73D3-0063-108B-39E8-F97900145A3C}"/>
              </a:ext>
            </a:extLst>
          </p:cNvPr>
          <p:cNvGrpSpPr/>
          <p:nvPr/>
        </p:nvGrpSpPr>
        <p:grpSpPr>
          <a:xfrm>
            <a:off x="5454242" y="4753350"/>
            <a:ext cx="2619526" cy="1315737"/>
            <a:chOff x="4378300" y="4859496"/>
            <a:chExt cx="2619526" cy="1315737"/>
          </a:xfrm>
        </p:grpSpPr>
        <p:pic>
          <p:nvPicPr>
            <p:cNvPr id="8214" name="Picture 22">
              <a:extLst>
                <a:ext uri="{FF2B5EF4-FFF2-40B4-BE49-F238E27FC236}">
                  <a16:creationId xmlns:a16="http://schemas.microsoft.com/office/drawing/2014/main" id="{5F3F4E14-B15C-5950-202F-AD2F62FDB7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0918" y="5504199"/>
              <a:ext cx="990953" cy="268383"/>
            </a:xfrm>
            <a:prstGeom prst="rect">
              <a:avLst/>
            </a:prstGeom>
            <a:noFill/>
            <a:extLst>
              <a:ext uri="{909E8E84-426E-40DD-AFC4-6F175D3DCCD1}">
                <a14:hiddenFill xmlns:a14="http://schemas.microsoft.com/office/drawing/2010/main">
                  <a:solidFill>
                    <a:srgbClr val="FFFFFF"/>
                  </a:solidFill>
                </a14:hiddenFill>
              </a:ext>
            </a:extLst>
          </p:spPr>
        </p:pic>
        <p:pic>
          <p:nvPicPr>
            <p:cNvPr id="8222" name="Picture 30" descr="Artificial intelligence - Eclature">
              <a:extLst>
                <a:ext uri="{FF2B5EF4-FFF2-40B4-BE49-F238E27FC236}">
                  <a16:creationId xmlns:a16="http://schemas.microsoft.com/office/drawing/2014/main" id="{E5536518-E483-6D86-1AD6-83593897D8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1689" y="5457922"/>
              <a:ext cx="406081" cy="406081"/>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982F5EE5-C257-FCF1-DF0F-3FD96868FE86}"/>
                </a:ext>
              </a:extLst>
            </p:cNvPr>
            <p:cNvSpPr/>
            <p:nvPr/>
          </p:nvSpPr>
          <p:spPr>
            <a:xfrm>
              <a:off x="4378300" y="4859496"/>
              <a:ext cx="2619526" cy="13157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accent4">
                      <a:lumMod val="50000"/>
                    </a:schemeClr>
                  </a:solidFill>
                </a:rPr>
                <a:t>	</a:t>
              </a:r>
              <a:endParaRPr lang="en-IN" dirty="0">
                <a:solidFill>
                  <a:schemeClr val="accent4">
                    <a:lumMod val="50000"/>
                  </a:schemeClr>
                </a:solidFill>
              </a:endParaRPr>
            </a:p>
          </p:txBody>
        </p:sp>
        <p:grpSp>
          <p:nvGrpSpPr>
            <p:cNvPr id="62" name="Group 61">
              <a:extLst>
                <a:ext uri="{FF2B5EF4-FFF2-40B4-BE49-F238E27FC236}">
                  <a16:creationId xmlns:a16="http://schemas.microsoft.com/office/drawing/2014/main" id="{77CE2758-BD5E-113A-5451-6F995B1A7190}"/>
                </a:ext>
              </a:extLst>
            </p:cNvPr>
            <p:cNvGrpSpPr/>
            <p:nvPr/>
          </p:nvGrpSpPr>
          <p:grpSpPr>
            <a:xfrm>
              <a:off x="4435645" y="4859496"/>
              <a:ext cx="1178533" cy="323277"/>
              <a:chOff x="4538785" y="4926711"/>
              <a:chExt cx="1397667" cy="368769"/>
            </a:xfrm>
          </p:grpSpPr>
          <p:pic>
            <p:nvPicPr>
              <p:cNvPr id="8216" name="Picture 24" descr="ChatPDF">
                <a:extLst>
                  <a:ext uri="{FF2B5EF4-FFF2-40B4-BE49-F238E27FC236}">
                    <a16:creationId xmlns:a16="http://schemas.microsoft.com/office/drawing/2014/main" id="{1B2252AA-803C-B402-6D50-9C26DF3533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8785" y="5001046"/>
                <a:ext cx="277786" cy="27778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522F8D66-B1AD-9874-EAA2-E7C21BAE5E3D}"/>
                  </a:ext>
                </a:extLst>
              </p:cNvPr>
              <p:cNvSpPr txBox="1"/>
              <p:nvPr/>
            </p:nvSpPr>
            <p:spPr>
              <a:xfrm>
                <a:off x="4742074" y="4926711"/>
                <a:ext cx="1194378" cy="368769"/>
              </a:xfrm>
              <a:prstGeom prst="rect">
                <a:avLst/>
              </a:prstGeom>
              <a:noFill/>
            </p:spPr>
            <p:txBody>
              <a:bodyPr wrap="square" rtlCol="0">
                <a:spAutoFit/>
              </a:bodyPr>
              <a:lstStyle/>
              <a:p>
                <a:r>
                  <a:rPr lang="en-US" dirty="0"/>
                  <a:t>ChatPDF</a:t>
                </a:r>
                <a:endParaRPr lang="en-IN" dirty="0"/>
              </a:p>
            </p:txBody>
          </p:sp>
        </p:grpSp>
        <p:sp>
          <p:nvSpPr>
            <p:cNvPr id="61" name="Plus Sign 60">
              <a:extLst>
                <a:ext uri="{FF2B5EF4-FFF2-40B4-BE49-F238E27FC236}">
                  <a16:creationId xmlns:a16="http://schemas.microsoft.com/office/drawing/2014/main" id="{4C0DFBDE-56F6-3B89-A236-0AA5D6927B03}"/>
                </a:ext>
              </a:extLst>
            </p:cNvPr>
            <p:cNvSpPr/>
            <p:nvPr/>
          </p:nvSpPr>
          <p:spPr>
            <a:xfrm>
              <a:off x="5441240" y="5457922"/>
              <a:ext cx="299349" cy="36093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4" name="Rectangle 1023">
              <a:extLst>
                <a:ext uri="{FF2B5EF4-FFF2-40B4-BE49-F238E27FC236}">
                  <a16:creationId xmlns:a16="http://schemas.microsoft.com/office/drawing/2014/main" id="{D41EBEDE-0C42-915A-F0EB-1B8B98DA7A02}"/>
                </a:ext>
              </a:extLst>
            </p:cNvPr>
            <p:cNvSpPr/>
            <p:nvPr/>
          </p:nvSpPr>
          <p:spPr bwMode="gray">
            <a:xfrm>
              <a:off x="4435645" y="5892397"/>
              <a:ext cx="945112" cy="229806"/>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Cognitive AI</a:t>
              </a:r>
            </a:p>
          </p:txBody>
        </p:sp>
        <p:sp>
          <p:nvSpPr>
            <p:cNvPr id="1025" name="Rectangle 1024">
              <a:extLst>
                <a:ext uri="{FF2B5EF4-FFF2-40B4-BE49-F238E27FC236}">
                  <a16:creationId xmlns:a16="http://schemas.microsoft.com/office/drawing/2014/main" id="{A640DA18-C6A7-13AE-0165-089CD96DBA38}"/>
                </a:ext>
              </a:extLst>
            </p:cNvPr>
            <p:cNvSpPr/>
            <p:nvPr/>
          </p:nvSpPr>
          <p:spPr bwMode="gray">
            <a:xfrm>
              <a:off x="5823222" y="5887212"/>
              <a:ext cx="1112896" cy="229806"/>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Generative AI</a:t>
              </a:r>
            </a:p>
          </p:txBody>
        </p:sp>
      </p:grpSp>
      <p:cxnSp>
        <p:nvCxnSpPr>
          <p:cNvPr id="1027" name="Connector: Curved 1026">
            <a:extLst>
              <a:ext uri="{FF2B5EF4-FFF2-40B4-BE49-F238E27FC236}">
                <a16:creationId xmlns:a16="http://schemas.microsoft.com/office/drawing/2014/main" id="{F8D7896D-9ADE-0256-B453-956D5CD0F5A7}"/>
              </a:ext>
            </a:extLst>
          </p:cNvPr>
          <p:cNvCxnSpPr>
            <a:cxnSpLocks/>
            <a:stCxn id="8210" idx="3"/>
            <a:endCxn id="8218" idx="1"/>
          </p:cNvCxnSpPr>
          <p:nvPr/>
        </p:nvCxnSpPr>
        <p:spPr>
          <a:xfrm>
            <a:off x="3121071" y="2848583"/>
            <a:ext cx="817605" cy="848461"/>
          </a:xfrm>
          <a:prstGeom prst="curvedConnector3">
            <a:avLst/>
          </a:prstGeom>
          <a:ln w="127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Curved 1031">
            <a:extLst>
              <a:ext uri="{FF2B5EF4-FFF2-40B4-BE49-F238E27FC236}">
                <a16:creationId xmlns:a16="http://schemas.microsoft.com/office/drawing/2014/main" id="{C9B447D5-E7B4-EF6B-39D5-3BD289D39353}"/>
              </a:ext>
            </a:extLst>
          </p:cNvPr>
          <p:cNvCxnSpPr>
            <a:cxnSpLocks/>
            <a:stCxn id="56" idx="0"/>
            <a:endCxn id="8218" idx="3"/>
          </p:cNvCxnSpPr>
          <p:nvPr/>
        </p:nvCxnSpPr>
        <p:spPr>
          <a:xfrm rot="16200000" flipV="1">
            <a:off x="5242812" y="3232157"/>
            <a:ext cx="1056306" cy="1986080"/>
          </a:xfrm>
          <a:prstGeom prst="curvedConnector2">
            <a:avLst/>
          </a:prstGeom>
          <a:ln w="127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3041AAF3-B67C-7AA3-E413-E81256D03A88}"/>
              </a:ext>
            </a:extLst>
          </p:cNvPr>
          <p:cNvCxnSpPr>
            <a:stCxn id="8218" idx="1"/>
            <a:endCxn id="1041" idx="3"/>
          </p:cNvCxnSpPr>
          <p:nvPr/>
        </p:nvCxnSpPr>
        <p:spPr>
          <a:xfrm rot="10800000" flipV="1">
            <a:off x="3162040" y="3697043"/>
            <a:ext cx="776637" cy="1556961"/>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068" name="Group 1067">
            <a:extLst>
              <a:ext uri="{FF2B5EF4-FFF2-40B4-BE49-F238E27FC236}">
                <a16:creationId xmlns:a16="http://schemas.microsoft.com/office/drawing/2014/main" id="{7F90CB3A-EC30-DFD2-28D2-655557F5F6CD}"/>
              </a:ext>
            </a:extLst>
          </p:cNvPr>
          <p:cNvGrpSpPr/>
          <p:nvPr/>
        </p:nvGrpSpPr>
        <p:grpSpPr>
          <a:xfrm>
            <a:off x="7147035" y="1377379"/>
            <a:ext cx="3996218" cy="1920979"/>
            <a:chOff x="6919688" y="2068029"/>
            <a:chExt cx="3996218" cy="1920979"/>
          </a:xfrm>
        </p:grpSpPr>
        <p:sp>
          <p:nvSpPr>
            <p:cNvPr id="20" name="Rectangle 19">
              <a:extLst>
                <a:ext uri="{FF2B5EF4-FFF2-40B4-BE49-F238E27FC236}">
                  <a16:creationId xmlns:a16="http://schemas.microsoft.com/office/drawing/2014/main" id="{D7C5B8F2-0AED-5B36-B9E3-D0A16B9FEDA2}"/>
                </a:ext>
              </a:extLst>
            </p:cNvPr>
            <p:cNvSpPr/>
            <p:nvPr/>
          </p:nvSpPr>
          <p:spPr>
            <a:xfrm>
              <a:off x="6919688" y="2092808"/>
              <a:ext cx="3996218" cy="1896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970CD551-1850-8966-0563-3660BB32C2C6}"/>
                </a:ext>
              </a:extLst>
            </p:cNvPr>
            <p:cNvSpPr/>
            <p:nvPr/>
          </p:nvSpPr>
          <p:spPr>
            <a:xfrm>
              <a:off x="7018299" y="2474576"/>
              <a:ext cx="1133451" cy="1385633"/>
            </a:xfrm>
            <a:prstGeom prst="roundRect">
              <a:avLst>
                <a:gd name="adj" fmla="val 606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7AA03AC1-D0A5-5BCE-A963-FDEEEE1D38FA}"/>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114582" y="2787685"/>
              <a:ext cx="920692" cy="290005"/>
            </a:xfrm>
            <a:prstGeom prst="rect">
              <a:avLst/>
            </a:prstGeom>
            <a:ln>
              <a:solidFill>
                <a:schemeClr val="accent1">
                  <a:shade val="15000"/>
                </a:schemeClr>
              </a:solidFill>
            </a:ln>
          </p:spPr>
        </p:pic>
        <p:pic>
          <p:nvPicPr>
            <p:cNvPr id="31" name="Picture 30">
              <a:extLst>
                <a:ext uri="{FF2B5EF4-FFF2-40B4-BE49-F238E27FC236}">
                  <a16:creationId xmlns:a16="http://schemas.microsoft.com/office/drawing/2014/main" id="{8D59E1C7-3D16-4CB7-49E8-5628E2BF91AA}"/>
                </a:ext>
              </a:extLst>
            </p:cNvPr>
            <p:cNvPicPr>
              <a:picLocks noChangeAspect="1"/>
            </p:cNvPicPr>
            <p:nvPr/>
          </p:nvPicPr>
          <p:blipFill>
            <a:blip r:embed="rId11"/>
            <a:stretch>
              <a:fillRect/>
            </a:stretch>
          </p:blipFill>
          <p:spPr>
            <a:xfrm>
              <a:off x="8556273" y="2707832"/>
              <a:ext cx="2304217" cy="818425"/>
            </a:xfrm>
            <a:prstGeom prst="rect">
              <a:avLst/>
            </a:prstGeom>
            <a:ln>
              <a:solidFill>
                <a:schemeClr val="accent1"/>
              </a:solidFill>
            </a:ln>
          </p:spPr>
        </p:pic>
        <p:sp>
          <p:nvSpPr>
            <p:cNvPr id="1030" name="Rectangle 1029">
              <a:extLst>
                <a:ext uri="{FF2B5EF4-FFF2-40B4-BE49-F238E27FC236}">
                  <a16:creationId xmlns:a16="http://schemas.microsoft.com/office/drawing/2014/main" id="{9BFD9C33-9FB8-05DC-2DA2-2D4292E7A926}"/>
                </a:ext>
              </a:extLst>
            </p:cNvPr>
            <p:cNvSpPr/>
            <p:nvPr/>
          </p:nvSpPr>
          <p:spPr bwMode="gray">
            <a:xfrm>
              <a:off x="7114582" y="3200164"/>
              <a:ext cx="920692" cy="420212"/>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Propagator Middleware</a:t>
              </a:r>
            </a:p>
          </p:txBody>
        </p:sp>
        <p:sp>
          <p:nvSpPr>
            <p:cNvPr id="1067" name="TextBox 1066">
              <a:extLst>
                <a:ext uri="{FF2B5EF4-FFF2-40B4-BE49-F238E27FC236}">
                  <a16:creationId xmlns:a16="http://schemas.microsoft.com/office/drawing/2014/main" id="{E202238F-AE5E-6124-2D3D-11E983AA8C2E}"/>
                </a:ext>
              </a:extLst>
            </p:cNvPr>
            <p:cNvSpPr txBox="1"/>
            <p:nvPr/>
          </p:nvSpPr>
          <p:spPr>
            <a:xfrm>
              <a:off x="6953312" y="2068029"/>
              <a:ext cx="3907178" cy="369332"/>
            </a:xfrm>
            <a:prstGeom prst="rect">
              <a:avLst/>
            </a:prstGeom>
            <a:noFill/>
          </p:spPr>
          <p:txBody>
            <a:bodyPr wrap="square" rtlCol="0">
              <a:spAutoFit/>
            </a:bodyPr>
            <a:lstStyle/>
            <a:p>
              <a:r>
                <a:rPr lang="en-US" b="1" dirty="0"/>
                <a:t>SAP Business Technology Platform</a:t>
              </a:r>
              <a:endParaRPr lang="en-IN" b="1" dirty="0"/>
            </a:p>
          </p:txBody>
        </p:sp>
      </p:grpSp>
      <p:grpSp>
        <p:nvGrpSpPr>
          <p:cNvPr id="8236" name="Group 8235">
            <a:extLst>
              <a:ext uri="{FF2B5EF4-FFF2-40B4-BE49-F238E27FC236}">
                <a16:creationId xmlns:a16="http://schemas.microsoft.com/office/drawing/2014/main" id="{3B65DF58-A404-DF76-FE66-86756DDCE980}"/>
              </a:ext>
            </a:extLst>
          </p:cNvPr>
          <p:cNvGrpSpPr/>
          <p:nvPr/>
        </p:nvGrpSpPr>
        <p:grpSpPr>
          <a:xfrm>
            <a:off x="341534" y="1607287"/>
            <a:ext cx="2779537" cy="1623919"/>
            <a:chOff x="156572" y="1712325"/>
            <a:chExt cx="2779537" cy="1623919"/>
          </a:xfrm>
        </p:grpSpPr>
        <p:pic>
          <p:nvPicPr>
            <p:cNvPr id="24" name="Graphic 23">
              <a:extLst>
                <a:ext uri="{FF2B5EF4-FFF2-40B4-BE49-F238E27FC236}">
                  <a16:creationId xmlns:a16="http://schemas.microsoft.com/office/drawing/2014/main" id="{44021F17-EBB1-E3B8-B967-1B2A46A5E8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6853" y="2122220"/>
              <a:ext cx="397429" cy="529905"/>
            </a:xfrm>
            <a:prstGeom prst="rect">
              <a:avLst/>
            </a:prstGeom>
          </p:spPr>
        </p:pic>
        <p:pic>
          <p:nvPicPr>
            <p:cNvPr id="8210" name="Picture 18" descr="Outlook vs. Gmail: Which platform is best? [2023] | Zapier">
              <a:extLst>
                <a:ext uri="{FF2B5EF4-FFF2-40B4-BE49-F238E27FC236}">
                  <a16:creationId xmlns:a16="http://schemas.microsoft.com/office/drawing/2014/main" id="{FB1E803E-2B97-888A-D7EE-35032CC181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05617" y="2570998"/>
              <a:ext cx="1530492" cy="76524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827E9073-270B-89C4-D9F1-0E6B6CA966AF}"/>
                </a:ext>
              </a:extLst>
            </p:cNvPr>
            <p:cNvSpPr txBox="1"/>
            <p:nvPr/>
          </p:nvSpPr>
          <p:spPr>
            <a:xfrm>
              <a:off x="156572" y="1712325"/>
              <a:ext cx="1103845" cy="369332"/>
            </a:xfrm>
            <a:prstGeom prst="rect">
              <a:avLst/>
            </a:prstGeom>
            <a:noFill/>
          </p:spPr>
          <p:txBody>
            <a:bodyPr wrap="square" rtlCol="0">
              <a:spAutoFit/>
            </a:bodyPr>
            <a:lstStyle/>
            <a:p>
              <a:r>
                <a:rPr lang="en-US" dirty="0"/>
                <a:t>Customer</a:t>
              </a:r>
              <a:endParaRPr lang="en-IN" dirty="0"/>
            </a:p>
          </p:txBody>
        </p:sp>
        <p:cxnSp>
          <p:nvCxnSpPr>
            <p:cNvPr id="49" name="Connector: Elbow 48">
              <a:extLst>
                <a:ext uri="{FF2B5EF4-FFF2-40B4-BE49-F238E27FC236}">
                  <a16:creationId xmlns:a16="http://schemas.microsoft.com/office/drawing/2014/main" id="{EE4035EC-7146-0726-24EE-73737D4E7D33}"/>
                </a:ext>
              </a:extLst>
            </p:cNvPr>
            <p:cNvCxnSpPr>
              <a:stCxn id="24" idx="2"/>
              <a:endCxn id="8210" idx="1"/>
            </p:cNvCxnSpPr>
            <p:nvPr/>
          </p:nvCxnSpPr>
          <p:spPr>
            <a:xfrm rot="16200000" flipH="1">
              <a:off x="869844" y="2417848"/>
              <a:ext cx="301496" cy="770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73" name="Text Box 93">
              <a:extLst>
                <a:ext uri="{FF2B5EF4-FFF2-40B4-BE49-F238E27FC236}">
                  <a16:creationId xmlns:a16="http://schemas.microsoft.com/office/drawing/2014/main" id="{A18181A5-2041-2BBE-9D06-97B08CDBA3CF}"/>
                </a:ext>
              </a:extLst>
            </p:cNvPr>
            <p:cNvSpPr txBox="1">
              <a:spLocks noChangeArrowheads="1"/>
            </p:cNvSpPr>
            <p:nvPr/>
          </p:nvSpPr>
          <p:spPr bwMode="auto">
            <a:xfrm>
              <a:off x="181148" y="2974353"/>
              <a:ext cx="906434" cy="307777"/>
            </a:xfrm>
            <a:prstGeom prst="rect">
              <a:avLst/>
            </a:prstGeom>
            <a:noFill/>
            <a:ln w="12700">
              <a:noFill/>
              <a:miter lim="800000"/>
              <a:headEnd/>
              <a:tailEnd/>
            </a:ln>
          </p:spPr>
          <p:txBody>
            <a:bodyPr wrap="square" lIns="0" tIns="0" rIns="0" bIns="0">
              <a:spAutoFit/>
            </a:bodyPr>
            <a:lstStyle/>
            <a:p>
              <a:pPr algn="r">
                <a:spcBef>
                  <a:spcPct val="50000"/>
                </a:spcBef>
                <a:buClrTx/>
                <a:buSzTx/>
                <a:buFontTx/>
                <a:buNone/>
              </a:pPr>
              <a:r>
                <a:rPr lang="en-US" sz="1000" b="1" dirty="0"/>
                <a:t>Send Purchase Order with Email</a:t>
              </a:r>
            </a:p>
          </p:txBody>
        </p:sp>
      </p:grpSp>
      <p:grpSp>
        <p:nvGrpSpPr>
          <p:cNvPr id="8237" name="Group 8236">
            <a:extLst>
              <a:ext uri="{FF2B5EF4-FFF2-40B4-BE49-F238E27FC236}">
                <a16:creationId xmlns:a16="http://schemas.microsoft.com/office/drawing/2014/main" id="{745825EA-A0AC-3962-9D0C-C3636AC0945C}"/>
              </a:ext>
            </a:extLst>
          </p:cNvPr>
          <p:cNvGrpSpPr/>
          <p:nvPr/>
        </p:nvGrpSpPr>
        <p:grpSpPr>
          <a:xfrm>
            <a:off x="292530" y="4871382"/>
            <a:ext cx="2869509" cy="1674256"/>
            <a:chOff x="64704" y="4573385"/>
            <a:chExt cx="2869509" cy="1674256"/>
          </a:xfrm>
        </p:grpSpPr>
        <p:pic>
          <p:nvPicPr>
            <p:cNvPr id="1041" name="Picture 18" descr="Outlook vs. Gmail: Which platform is best? [2023] | Zapier">
              <a:extLst>
                <a:ext uri="{FF2B5EF4-FFF2-40B4-BE49-F238E27FC236}">
                  <a16:creationId xmlns:a16="http://schemas.microsoft.com/office/drawing/2014/main" id="{EE08F284-534F-A0F6-6EA3-0093CAD634B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03721" y="4573385"/>
              <a:ext cx="1530492" cy="765246"/>
            </a:xfrm>
            <a:prstGeom prst="rect">
              <a:avLst/>
            </a:prstGeom>
            <a:noFill/>
            <a:extLst>
              <a:ext uri="{909E8E84-426E-40DD-AFC4-6F175D3DCCD1}">
                <a14:hiddenFill xmlns:a14="http://schemas.microsoft.com/office/drawing/2010/main">
                  <a:solidFill>
                    <a:srgbClr val="FFFFFF"/>
                  </a:solidFill>
                </a14:hiddenFill>
              </a:ext>
            </a:extLst>
          </p:spPr>
        </p:pic>
        <p:pic>
          <p:nvPicPr>
            <p:cNvPr id="1054" name="Graphic 1053">
              <a:extLst>
                <a:ext uri="{FF2B5EF4-FFF2-40B4-BE49-F238E27FC236}">
                  <a16:creationId xmlns:a16="http://schemas.microsoft.com/office/drawing/2014/main" id="{E50CD934-0EDC-0928-00C1-8BD6D2A540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2093" y="5375677"/>
              <a:ext cx="397429" cy="529905"/>
            </a:xfrm>
            <a:prstGeom prst="rect">
              <a:avLst/>
            </a:prstGeom>
          </p:spPr>
        </p:pic>
        <p:sp>
          <p:nvSpPr>
            <p:cNvPr id="1057" name="TextBox 1056">
              <a:extLst>
                <a:ext uri="{FF2B5EF4-FFF2-40B4-BE49-F238E27FC236}">
                  <a16:creationId xmlns:a16="http://schemas.microsoft.com/office/drawing/2014/main" id="{7EC8CDC5-B7E5-57BA-D42F-2F0EFFCED3F4}"/>
                </a:ext>
              </a:extLst>
            </p:cNvPr>
            <p:cNvSpPr txBox="1"/>
            <p:nvPr/>
          </p:nvSpPr>
          <p:spPr>
            <a:xfrm>
              <a:off x="156572" y="5878309"/>
              <a:ext cx="1103845" cy="369332"/>
            </a:xfrm>
            <a:prstGeom prst="rect">
              <a:avLst/>
            </a:prstGeom>
            <a:noFill/>
          </p:spPr>
          <p:txBody>
            <a:bodyPr wrap="square" rtlCol="0">
              <a:spAutoFit/>
            </a:bodyPr>
            <a:lstStyle/>
            <a:p>
              <a:r>
                <a:rPr lang="en-US" dirty="0"/>
                <a:t>Customer</a:t>
              </a:r>
              <a:endParaRPr lang="en-IN" dirty="0"/>
            </a:p>
          </p:txBody>
        </p:sp>
        <p:cxnSp>
          <p:nvCxnSpPr>
            <p:cNvPr id="1058" name="Connector: Elbow 1057">
              <a:extLst>
                <a:ext uri="{FF2B5EF4-FFF2-40B4-BE49-F238E27FC236}">
                  <a16:creationId xmlns:a16="http://schemas.microsoft.com/office/drawing/2014/main" id="{37770AEA-0ED4-A363-6229-201A32D85663}"/>
                </a:ext>
              </a:extLst>
            </p:cNvPr>
            <p:cNvCxnSpPr>
              <a:cxnSpLocks/>
              <a:stCxn id="1041" idx="1"/>
              <a:endCxn id="1054" idx="0"/>
            </p:cNvCxnSpPr>
            <p:nvPr/>
          </p:nvCxnSpPr>
          <p:spPr>
            <a:xfrm rot="10800000" flipV="1">
              <a:off x="630809" y="4956007"/>
              <a:ext cx="772913" cy="4196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74" name="Text Box 93">
              <a:extLst>
                <a:ext uri="{FF2B5EF4-FFF2-40B4-BE49-F238E27FC236}">
                  <a16:creationId xmlns:a16="http://schemas.microsoft.com/office/drawing/2014/main" id="{D4CE2999-8716-4CCC-3415-CECCF112E9C5}"/>
                </a:ext>
              </a:extLst>
            </p:cNvPr>
            <p:cNvSpPr txBox="1">
              <a:spLocks noChangeArrowheads="1"/>
            </p:cNvSpPr>
            <p:nvPr/>
          </p:nvSpPr>
          <p:spPr bwMode="auto">
            <a:xfrm>
              <a:off x="64704" y="4614802"/>
              <a:ext cx="1040367" cy="307777"/>
            </a:xfrm>
            <a:prstGeom prst="rect">
              <a:avLst/>
            </a:prstGeom>
            <a:noFill/>
            <a:ln w="12700">
              <a:noFill/>
              <a:miter lim="800000"/>
              <a:headEnd/>
              <a:tailEnd/>
            </a:ln>
          </p:spPr>
          <p:txBody>
            <a:bodyPr wrap="square" lIns="0" tIns="0" rIns="0" bIns="0">
              <a:spAutoFit/>
            </a:bodyPr>
            <a:lstStyle/>
            <a:p>
              <a:pPr algn="r">
                <a:spcBef>
                  <a:spcPct val="50000"/>
                </a:spcBef>
                <a:buClrTx/>
                <a:buSzTx/>
                <a:buFontTx/>
                <a:buNone/>
              </a:pPr>
              <a:r>
                <a:rPr lang="en-US" sz="1000" b="1" dirty="0"/>
                <a:t>Sales Order for Purchase Order </a:t>
              </a:r>
            </a:p>
          </p:txBody>
        </p:sp>
      </p:grpSp>
      <p:grpSp>
        <p:nvGrpSpPr>
          <p:cNvPr id="1076" name="Group 1075">
            <a:extLst>
              <a:ext uri="{FF2B5EF4-FFF2-40B4-BE49-F238E27FC236}">
                <a16:creationId xmlns:a16="http://schemas.microsoft.com/office/drawing/2014/main" id="{DF59AAD3-60FE-5DC6-B308-8BB4C0218CEE}"/>
              </a:ext>
            </a:extLst>
          </p:cNvPr>
          <p:cNvGrpSpPr/>
          <p:nvPr/>
        </p:nvGrpSpPr>
        <p:grpSpPr>
          <a:xfrm>
            <a:off x="3692406" y="2594447"/>
            <a:ext cx="2678034" cy="1631842"/>
            <a:chOff x="3959335" y="3060972"/>
            <a:chExt cx="2678034" cy="1631842"/>
          </a:xfrm>
        </p:grpSpPr>
        <p:grpSp>
          <p:nvGrpSpPr>
            <p:cNvPr id="44" name="Group 43">
              <a:extLst>
                <a:ext uri="{FF2B5EF4-FFF2-40B4-BE49-F238E27FC236}">
                  <a16:creationId xmlns:a16="http://schemas.microsoft.com/office/drawing/2014/main" id="{4FB18764-626D-3D32-2059-967B12643D4A}"/>
                </a:ext>
              </a:extLst>
            </p:cNvPr>
            <p:cNvGrpSpPr/>
            <p:nvPr/>
          </p:nvGrpSpPr>
          <p:grpSpPr>
            <a:xfrm>
              <a:off x="6014408" y="3138151"/>
              <a:ext cx="578682" cy="562386"/>
              <a:chOff x="4478724" y="3954216"/>
              <a:chExt cx="848336" cy="866388"/>
            </a:xfrm>
          </p:grpSpPr>
          <p:pic>
            <p:nvPicPr>
              <p:cNvPr id="8196" name="Picture 4">
                <a:extLst>
                  <a:ext uri="{FF2B5EF4-FFF2-40B4-BE49-F238E27FC236}">
                    <a16:creationId xmlns:a16="http://schemas.microsoft.com/office/drawing/2014/main" id="{37D9350C-C393-BD72-0FBA-ABF734B251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28170" y="4473369"/>
                <a:ext cx="393314" cy="34723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Linux - Wikipedia">
                <a:extLst>
                  <a:ext uri="{FF2B5EF4-FFF2-40B4-BE49-F238E27FC236}">
                    <a16:creationId xmlns:a16="http://schemas.microsoft.com/office/drawing/2014/main" id="{BFDC1AA4-E498-37CE-D0AF-C82407F52E9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3902" y="3981257"/>
                <a:ext cx="293158" cy="34723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Download Mac Os Logo Macintosh Os Macintosh Operating System Royalty-Free  Vector Graphic - Pixabay">
                <a:extLst>
                  <a:ext uri="{FF2B5EF4-FFF2-40B4-BE49-F238E27FC236}">
                    <a16:creationId xmlns:a16="http://schemas.microsoft.com/office/drawing/2014/main" id="{FED1C8F5-8A34-4A9B-4F0D-A1698FFFB6D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23864" y="4427289"/>
                <a:ext cx="290842" cy="393315"/>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Ubuntu - Free logo icons">
                <a:extLst>
                  <a:ext uri="{FF2B5EF4-FFF2-40B4-BE49-F238E27FC236}">
                    <a16:creationId xmlns:a16="http://schemas.microsoft.com/office/drawing/2014/main" id="{7024494F-A34B-9D87-ABF2-1882A266E43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78724" y="3954216"/>
                <a:ext cx="393315" cy="393315"/>
              </a:xfrm>
              <a:prstGeom prst="rect">
                <a:avLst/>
              </a:prstGeom>
              <a:noFill/>
              <a:extLst>
                <a:ext uri="{909E8E84-426E-40DD-AFC4-6F175D3DCCD1}">
                  <a14:hiddenFill xmlns:a14="http://schemas.microsoft.com/office/drawing/2010/main">
                    <a:solidFill>
                      <a:srgbClr val="FFFFFF"/>
                    </a:solidFill>
                  </a14:hiddenFill>
                </a:ext>
              </a:extLst>
            </p:spPr>
          </p:pic>
        </p:grpSp>
        <p:pic>
          <p:nvPicPr>
            <p:cNvPr id="8218" name="Picture 26" descr="Resources : Node-RED">
              <a:extLst>
                <a:ext uri="{FF2B5EF4-FFF2-40B4-BE49-F238E27FC236}">
                  <a16:creationId xmlns:a16="http://schemas.microsoft.com/office/drawing/2014/main" id="{956800E9-BE5D-432F-42E9-3B830F1C39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05605" y="3743944"/>
              <a:ext cx="839249" cy="839249"/>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or: Curved 41">
              <a:extLst>
                <a:ext uri="{FF2B5EF4-FFF2-40B4-BE49-F238E27FC236}">
                  <a16:creationId xmlns:a16="http://schemas.microsoft.com/office/drawing/2014/main" id="{BC57CD53-DF28-F09A-15AF-371CFF175FE7}"/>
                </a:ext>
              </a:extLst>
            </p:cNvPr>
            <p:cNvCxnSpPr>
              <a:cxnSpLocks/>
              <a:stCxn id="5" idx="0"/>
              <a:endCxn id="8218" idx="0"/>
            </p:cNvCxnSpPr>
            <p:nvPr/>
          </p:nvCxnSpPr>
          <p:spPr>
            <a:xfrm rot="16200000" flipH="1" flipV="1">
              <a:off x="4620305" y="3065897"/>
              <a:ext cx="682972" cy="673122"/>
            </a:xfrm>
            <a:prstGeom prst="curvedConnector3">
              <a:avLst>
                <a:gd name="adj1" fmla="val 5308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224" name="Picture 32" descr="Vdi Svg Png Icon Free Download (#248297) - OnlineWebFonts.COM">
              <a:extLst>
                <a:ext uri="{FF2B5EF4-FFF2-40B4-BE49-F238E27FC236}">
                  <a16:creationId xmlns:a16="http://schemas.microsoft.com/office/drawing/2014/main" id="{68F099DB-5036-6DBF-C977-E56CA39567A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16679" y="3088939"/>
              <a:ext cx="298743" cy="2987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89BFD87-D6E9-C76F-85C7-35743393188E}"/>
                </a:ext>
              </a:extLst>
            </p:cNvPr>
            <p:cNvSpPr/>
            <p:nvPr/>
          </p:nvSpPr>
          <p:spPr>
            <a:xfrm>
              <a:off x="3959335" y="3060972"/>
              <a:ext cx="2678034" cy="16318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accent4">
                      <a:lumMod val="50000"/>
                    </a:schemeClr>
                  </a:solidFill>
                </a:rPr>
                <a:t>      VDI</a:t>
              </a:r>
              <a:endParaRPr lang="en-IN" dirty="0">
                <a:solidFill>
                  <a:schemeClr val="accent4">
                    <a:lumMod val="50000"/>
                  </a:schemeClr>
                </a:solidFill>
              </a:endParaRPr>
            </a:p>
          </p:txBody>
        </p:sp>
      </p:grpSp>
      <p:cxnSp>
        <p:nvCxnSpPr>
          <p:cNvPr id="1087" name="Connector: Elbow 1086">
            <a:extLst>
              <a:ext uri="{FF2B5EF4-FFF2-40B4-BE49-F238E27FC236}">
                <a16:creationId xmlns:a16="http://schemas.microsoft.com/office/drawing/2014/main" id="{65321801-4528-19CE-B2BA-41A100300D8D}"/>
              </a:ext>
            </a:extLst>
          </p:cNvPr>
          <p:cNvCxnSpPr>
            <a:cxnSpLocks/>
            <a:stCxn id="8194" idx="3"/>
            <a:endCxn id="28" idx="1"/>
          </p:cNvCxnSpPr>
          <p:nvPr/>
        </p:nvCxnSpPr>
        <p:spPr>
          <a:xfrm>
            <a:off x="5589194" y="1939471"/>
            <a:ext cx="1752735" cy="30256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32" name="Group 8231">
            <a:extLst>
              <a:ext uri="{FF2B5EF4-FFF2-40B4-BE49-F238E27FC236}">
                <a16:creationId xmlns:a16="http://schemas.microsoft.com/office/drawing/2014/main" id="{90EC350C-9FD4-0AEE-971D-8465C19BF803}"/>
              </a:ext>
            </a:extLst>
          </p:cNvPr>
          <p:cNvGrpSpPr/>
          <p:nvPr/>
        </p:nvGrpSpPr>
        <p:grpSpPr>
          <a:xfrm>
            <a:off x="8736531" y="3562598"/>
            <a:ext cx="2406722" cy="1315737"/>
            <a:chOff x="7613869" y="5109193"/>
            <a:chExt cx="2406722" cy="1315737"/>
          </a:xfrm>
        </p:grpSpPr>
        <p:pic>
          <p:nvPicPr>
            <p:cNvPr id="8195" name="Picture 8194">
              <a:extLst>
                <a:ext uri="{FF2B5EF4-FFF2-40B4-BE49-F238E27FC236}">
                  <a16:creationId xmlns:a16="http://schemas.microsoft.com/office/drawing/2014/main" id="{1803C504-84BD-6D1A-A36A-71D07346D0C1}"/>
                </a:ext>
              </a:extLst>
            </p:cNvPr>
            <p:cNvPicPr>
              <a:picLocks noChangeAspect="1"/>
            </p:cNvPicPr>
            <p:nvPr/>
          </p:nvPicPr>
          <p:blipFill>
            <a:blip r:embed="rId21"/>
            <a:stretch>
              <a:fillRect/>
            </a:stretch>
          </p:blipFill>
          <p:spPr>
            <a:xfrm>
              <a:off x="7654664" y="5314998"/>
              <a:ext cx="1149980" cy="268478"/>
            </a:xfrm>
            <a:prstGeom prst="rect">
              <a:avLst/>
            </a:prstGeom>
          </p:spPr>
        </p:pic>
        <p:pic>
          <p:nvPicPr>
            <p:cNvPr id="8203" name="Picture 8202">
              <a:extLst>
                <a:ext uri="{FF2B5EF4-FFF2-40B4-BE49-F238E27FC236}">
                  <a16:creationId xmlns:a16="http://schemas.microsoft.com/office/drawing/2014/main" id="{F0340952-6C97-AB44-F254-A3547C0EB2C4}"/>
                </a:ext>
              </a:extLst>
            </p:cNvPr>
            <p:cNvPicPr>
              <a:picLocks noChangeAspect="1"/>
            </p:cNvPicPr>
            <p:nvPr/>
          </p:nvPicPr>
          <p:blipFill>
            <a:blip r:embed="rId22"/>
            <a:stretch>
              <a:fillRect/>
            </a:stretch>
          </p:blipFill>
          <p:spPr>
            <a:xfrm>
              <a:off x="7675580" y="5792321"/>
              <a:ext cx="1106295" cy="447877"/>
            </a:xfrm>
            <a:prstGeom prst="rect">
              <a:avLst/>
            </a:prstGeom>
          </p:spPr>
        </p:pic>
        <p:sp>
          <p:nvSpPr>
            <p:cNvPr id="8221" name="Rectangle 8220">
              <a:extLst>
                <a:ext uri="{FF2B5EF4-FFF2-40B4-BE49-F238E27FC236}">
                  <a16:creationId xmlns:a16="http://schemas.microsoft.com/office/drawing/2014/main" id="{01C385EC-5E90-FE6F-6021-B7D2118FE848}"/>
                </a:ext>
              </a:extLst>
            </p:cNvPr>
            <p:cNvSpPr/>
            <p:nvPr/>
          </p:nvSpPr>
          <p:spPr>
            <a:xfrm>
              <a:off x="7613869" y="5109193"/>
              <a:ext cx="2406722" cy="13157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accent4">
                      <a:lumMod val="50000"/>
                    </a:schemeClr>
                  </a:solidFill>
                </a:rPr>
                <a:t>	</a:t>
              </a:r>
              <a:endParaRPr lang="en-IN" dirty="0">
                <a:solidFill>
                  <a:schemeClr val="accent4">
                    <a:lumMod val="50000"/>
                  </a:schemeClr>
                </a:solidFill>
              </a:endParaRPr>
            </a:p>
          </p:txBody>
        </p:sp>
        <p:sp>
          <p:nvSpPr>
            <p:cNvPr id="8223" name="Rectangle 8222">
              <a:extLst>
                <a:ext uri="{FF2B5EF4-FFF2-40B4-BE49-F238E27FC236}">
                  <a16:creationId xmlns:a16="http://schemas.microsoft.com/office/drawing/2014/main" id="{BAA62741-4A02-1BAD-00B5-0885EDDA4E5D}"/>
                </a:ext>
              </a:extLst>
            </p:cNvPr>
            <p:cNvSpPr/>
            <p:nvPr/>
          </p:nvSpPr>
          <p:spPr bwMode="gray">
            <a:xfrm>
              <a:off x="9028359" y="5221960"/>
              <a:ext cx="928394" cy="454555"/>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Creation of Sales Order</a:t>
              </a:r>
            </a:p>
          </p:txBody>
        </p:sp>
        <p:sp>
          <p:nvSpPr>
            <p:cNvPr id="8225" name="Rectangle 8224">
              <a:extLst>
                <a:ext uri="{FF2B5EF4-FFF2-40B4-BE49-F238E27FC236}">
                  <a16:creationId xmlns:a16="http://schemas.microsoft.com/office/drawing/2014/main" id="{E4BD73CD-28B9-4562-F485-685B5965B51C}"/>
                </a:ext>
              </a:extLst>
            </p:cNvPr>
            <p:cNvSpPr/>
            <p:nvPr/>
          </p:nvSpPr>
          <p:spPr bwMode="gray">
            <a:xfrm>
              <a:off x="9051591" y="5868191"/>
              <a:ext cx="928394" cy="454555"/>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PO Acknow.</a:t>
              </a:r>
            </a:p>
          </p:txBody>
        </p:sp>
      </p:grpSp>
      <p:cxnSp>
        <p:nvCxnSpPr>
          <p:cNvPr id="8242" name="Straight Arrow Connector 8241">
            <a:extLst>
              <a:ext uri="{FF2B5EF4-FFF2-40B4-BE49-F238E27FC236}">
                <a16:creationId xmlns:a16="http://schemas.microsoft.com/office/drawing/2014/main" id="{C6F61EDF-1D62-E2CD-706E-EAD64CBFB008}"/>
              </a:ext>
            </a:extLst>
          </p:cNvPr>
          <p:cNvCxnSpPr>
            <a:stCxn id="8218" idx="2"/>
            <a:endCxn id="8240" idx="0"/>
          </p:cNvCxnSpPr>
          <p:nvPr/>
        </p:nvCxnSpPr>
        <p:spPr>
          <a:xfrm>
            <a:off x="4358301" y="4116668"/>
            <a:ext cx="0" cy="10669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52" name="Group 8251">
            <a:extLst>
              <a:ext uri="{FF2B5EF4-FFF2-40B4-BE49-F238E27FC236}">
                <a16:creationId xmlns:a16="http://schemas.microsoft.com/office/drawing/2014/main" id="{7345900E-B71A-43AF-63A8-07241E91917F}"/>
              </a:ext>
            </a:extLst>
          </p:cNvPr>
          <p:cNvGrpSpPr/>
          <p:nvPr/>
        </p:nvGrpSpPr>
        <p:grpSpPr>
          <a:xfrm>
            <a:off x="3824711" y="5183601"/>
            <a:ext cx="1112896" cy="523314"/>
            <a:chOff x="3566095" y="5183601"/>
            <a:chExt cx="1112896" cy="523314"/>
          </a:xfrm>
        </p:grpSpPr>
        <p:pic>
          <p:nvPicPr>
            <p:cNvPr id="8240" name="Picture 22">
              <a:extLst>
                <a:ext uri="{FF2B5EF4-FFF2-40B4-BE49-F238E27FC236}">
                  <a16:creationId xmlns:a16="http://schemas.microsoft.com/office/drawing/2014/main" id="{A98B1853-1EB9-2D9D-C888-F5F2449873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4208" y="5183601"/>
              <a:ext cx="990953" cy="268383"/>
            </a:xfrm>
            <a:prstGeom prst="rect">
              <a:avLst/>
            </a:prstGeom>
            <a:noFill/>
            <a:extLst>
              <a:ext uri="{909E8E84-426E-40DD-AFC4-6F175D3DCCD1}">
                <a14:hiddenFill xmlns:a14="http://schemas.microsoft.com/office/drawing/2010/main">
                  <a:solidFill>
                    <a:srgbClr val="FFFFFF"/>
                  </a:solidFill>
                </a14:hiddenFill>
              </a:ext>
            </a:extLst>
          </p:spPr>
        </p:pic>
        <p:sp>
          <p:nvSpPr>
            <p:cNvPr id="8246" name="Rectangle 8245">
              <a:extLst>
                <a:ext uri="{FF2B5EF4-FFF2-40B4-BE49-F238E27FC236}">
                  <a16:creationId xmlns:a16="http://schemas.microsoft.com/office/drawing/2014/main" id="{39D38B0B-BB16-26AF-4275-83678F43436C}"/>
                </a:ext>
              </a:extLst>
            </p:cNvPr>
            <p:cNvSpPr/>
            <p:nvPr/>
          </p:nvSpPr>
          <p:spPr bwMode="gray">
            <a:xfrm>
              <a:off x="3566095" y="5477109"/>
              <a:ext cx="1112896" cy="229806"/>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Generative AI</a:t>
              </a:r>
            </a:p>
          </p:txBody>
        </p:sp>
      </p:grpSp>
      <p:pic>
        <p:nvPicPr>
          <p:cNvPr id="8250" name="Picture 8249">
            <a:extLst>
              <a:ext uri="{FF2B5EF4-FFF2-40B4-BE49-F238E27FC236}">
                <a16:creationId xmlns:a16="http://schemas.microsoft.com/office/drawing/2014/main" id="{FB95606E-964C-711E-E325-00246B6BCE68}"/>
              </a:ext>
            </a:extLst>
          </p:cNvPr>
          <p:cNvPicPr>
            <a:picLocks noChangeAspect="1"/>
          </p:cNvPicPr>
          <p:nvPr/>
        </p:nvPicPr>
        <p:blipFill>
          <a:blip r:embed="rId23"/>
          <a:stretch>
            <a:fillRect/>
          </a:stretch>
        </p:blipFill>
        <p:spPr>
          <a:xfrm>
            <a:off x="7291386" y="1891784"/>
            <a:ext cx="1039544" cy="142070"/>
          </a:xfrm>
          <a:prstGeom prst="rect">
            <a:avLst/>
          </a:prstGeom>
        </p:spPr>
      </p:pic>
      <p:cxnSp>
        <p:nvCxnSpPr>
          <p:cNvPr id="8254" name="Straight Arrow Connector 8253">
            <a:extLst>
              <a:ext uri="{FF2B5EF4-FFF2-40B4-BE49-F238E27FC236}">
                <a16:creationId xmlns:a16="http://schemas.microsoft.com/office/drawing/2014/main" id="{5B3FA20B-3A96-3208-7120-0BF7586974D9}"/>
              </a:ext>
            </a:extLst>
          </p:cNvPr>
          <p:cNvCxnSpPr>
            <a:cxnSpLocks/>
            <a:stCxn id="31" idx="2"/>
            <a:endCxn id="8221" idx="0"/>
          </p:cNvCxnSpPr>
          <p:nvPr/>
        </p:nvCxnSpPr>
        <p:spPr>
          <a:xfrm>
            <a:off x="9935729" y="2835607"/>
            <a:ext cx="4163" cy="7269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255" name="Text Box 93">
            <a:extLst>
              <a:ext uri="{FF2B5EF4-FFF2-40B4-BE49-F238E27FC236}">
                <a16:creationId xmlns:a16="http://schemas.microsoft.com/office/drawing/2014/main" id="{E680C84B-81BB-6588-BF4D-C58C817465C0}"/>
              </a:ext>
            </a:extLst>
          </p:cNvPr>
          <p:cNvSpPr txBox="1">
            <a:spLocks noChangeArrowheads="1"/>
          </p:cNvSpPr>
          <p:nvPr/>
        </p:nvSpPr>
        <p:spPr bwMode="auto">
          <a:xfrm>
            <a:off x="6340198" y="4055286"/>
            <a:ext cx="906434" cy="307777"/>
          </a:xfrm>
          <a:prstGeom prst="rect">
            <a:avLst/>
          </a:prstGeom>
          <a:noFill/>
          <a:ln w="12700">
            <a:noFill/>
            <a:miter lim="800000"/>
            <a:headEnd/>
            <a:tailEnd/>
          </a:ln>
        </p:spPr>
        <p:txBody>
          <a:bodyPr wrap="square" lIns="0" tIns="0" rIns="0" bIns="0">
            <a:spAutoFit/>
          </a:bodyPr>
          <a:lstStyle/>
          <a:p>
            <a:pPr algn="r">
              <a:spcBef>
                <a:spcPct val="50000"/>
              </a:spcBef>
              <a:buClrTx/>
              <a:buSzTx/>
              <a:buFontTx/>
              <a:buNone/>
            </a:pPr>
            <a:r>
              <a:rPr lang="en-US" sz="1000" b="1" dirty="0"/>
              <a:t>PDF to JSON Conversion</a:t>
            </a:r>
          </a:p>
        </p:txBody>
      </p:sp>
      <p:sp>
        <p:nvSpPr>
          <p:cNvPr id="8256" name="Text Box 93">
            <a:extLst>
              <a:ext uri="{FF2B5EF4-FFF2-40B4-BE49-F238E27FC236}">
                <a16:creationId xmlns:a16="http://schemas.microsoft.com/office/drawing/2014/main" id="{3A61643E-2767-8A44-A753-F4752F71E97E}"/>
              </a:ext>
            </a:extLst>
          </p:cNvPr>
          <p:cNvSpPr txBox="1">
            <a:spLocks noChangeArrowheads="1"/>
          </p:cNvSpPr>
          <p:nvPr/>
        </p:nvSpPr>
        <p:spPr bwMode="auto">
          <a:xfrm>
            <a:off x="4400560" y="4381543"/>
            <a:ext cx="906434" cy="307777"/>
          </a:xfrm>
          <a:prstGeom prst="rect">
            <a:avLst/>
          </a:prstGeom>
          <a:noFill/>
          <a:ln w="12700">
            <a:noFill/>
            <a:miter lim="800000"/>
            <a:headEnd/>
            <a:tailEnd/>
          </a:ln>
        </p:spPr>
        <p:txBody>
          <a:bodyPr wrap="square" lIns="0" tIns="0" rIns="0" bIns="0">
            <a:spAutoFit/>
          </a:bodyPr>
          <a:lstStyle/>
          <a:p>
            <a:pPr>
              <a:spcBef>
                <a:spcPct val="50000"/>
              </a:spcBef>
              <a:buClrTx/>
              <a:buSzTx/>
              <a:buFontTx/>
              <a:buNone/>
            </a:pPr>
            <a:r>
              <a:rPr lang="en-US" sz="1000" b="1" dirty="0"/>
              <a:t>Email Generation</a:t>
            </a:r>
          </a:p>
        </p:txBody>
      </p:sp>
    </p:spTree>
    <p:extLst>
      <p:ext uri="{BB962C8B-B14F-4D97-AF65-F5344CB8AC3E}">
        <p14:creationId xmlns:p14="http://schemas.microsoft.com/office/powerpoint/2010/main" val="2693980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5" name="Title 1">
            <a:extLst>
              <a:ext uri="{FF2B5EF4-FFF2-40B4-BE49-F238E27FC236}">
                <a16:creationId xmlns:a16="http://schemas.microsoft.com/office/drawing/2014/main" id="{EDCA2BA5-3748-9077-758E-6A08B654AB77}"/>
              </a:ext>
            </a:extLst>
          </p:cNvPr>
          <p:cNvSpPr>
            <a:spLocks noGrp="1"/>
          </p:cNvSpPr>
          <p:nvPr>
            <p:ph type="ctrTitle"/>
          </p:nvPr>
        </p:nvSpPr>
        <p:spPr>
          <a:xfrm>
            <a:off x="310402" y="2008703"/>
            <a:ext cx="6364941" cy="2387600"/>
          </a:xfrm>
        </p:spPr>
        <p:txBody>
          <a:bodyPr anchor="ctr"/>
          <a:lstStyle/>
          <a:p>
            <a:r>
              <a:rPr lang="en-US" dirty="0"/>
              <a:t>Take-away</a:t>
            </a:r>
            <a:endParaRPr lang="en-IN" dirty="0"/>
          </a:p>
        </p:txBody>
      </p:sp>
      <p:sp>
        <p:nvSpPr>
          <p:cNvPr id="6" name="Rectangle 5">
            <a:extLst>
              <a:ext uri="{FF2B5EF4-FFF2-40B4-BE49-F238E27FC236}">
                <a16:creationId xmlns:a16="http://schemas.microsoft.com/office/drawing/2014/main" id="{412FBC43-5384-C41E-71E2-65B831F9F083}"/>
              </a:ext>
            </a:extLst>
          </p:cNvPr>
          <p:cNvSpPr/>
          <p:nvPr/>
        </p:nvSpPr>
        <p:spPr>
          <a:xfrm>
            <a:off x="6221506" y="968187"/>
            <a:ext cx="4616823" cy="56746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CC74ACA4-C44D-2293-FAD8-388EC7CCDD3B}"/>
              </a:ext>
            </a:extLst>
          </p:cNvPr>
          <p:cNvSpPr/>
          <p:nvPr/>
        </p:nvSpPr>
        <p:spPr>
          <a:xfrm>
            <a:off x="6338136" y="994455"/>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Why AI Services in SAP?</a:t>
            </a:r>
            <a:endParaRPr lang="en-IN" dirty="0"/>
          </a:p>
        </p:txBody>
      </p:sp>
      <p:sp>
        <p:nvSpPr>
          <p:cNvPr id="10" name="Arrow: Right 9">
            <a:extLst>
              <a:ext uri="{FF2B5EF4-FFF2-40B4-BE49-F238E27FC236}">
                <a16:creationId xmlns:a16="http://schemas.microsoft.com/office/drawing/2014/main" id="{9F3D815A-F3C2-D551-378F-F871092C29DB}"/>
              </a:ext>
            </a:extLst>
          </p:cNvPr>
          <p:cNvSpPr/>
          <p:nvPr/>
        </p:nvSpPr>
        <p:spPr>
          <a:xfrm>
            <a:off x="6338135" y="178546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BTP in a Nutshell</a:t>
            </a:r>
            <a:endParaRPr lang="en-IN" dirty="0"/>
          </a:p>
        </p:txBody>
      </p:sp>
      <p:sp>
        <p:nvSpPr>
          <p:cNvPr id="12" name="Arrow: Right 11">
            <a:extLst>
              <a:ext uri="{FF2B5EF4-FFF2-40B4-BE49-F238E27FC236}">
                <a16:creationId xmlns:a16="http://schemas.microsoft.com/office/drawing/2014/main" id="{E999EC31-7E8C-323D-2D00-F65A7ABD207A}"/>
              </a:ext>
            </a:extLst>
          </p:cNvPr>
          <p:cNvSpPr/>
          <p:nvPr/>
        </p:nvSpPr>
        <p:spPr>
          <a:xfrm>
            <a:off x="6347144" y="257795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Offerings of AI in SAP Landscapes</a:t>
            </a:r>
            <a:endParaRPr lang="en-IN" dirty="0"/>
          </a:p>
        </p:txBody>
      </p:sp>
      <p:sp>
        <p:nvSpPr>
          <p:cNvPr id="13" name="Arrow: Right 12">
            <a:extLst>
              <a:ext uri="{FF2B5EF4-FFF2-40B4-BE49-F238E27FC236}">
                <a16:creationId xmlns:a16="http://schemas.microsoft.com/office/drawing/2014/main" id="{0D653456-EED9-6018-965F-981CD67AC941}"/>
              </a:ext>
            </a:extLst>
          </p:cNvPr>
          <p:cNvSpPr/>
          <p:nvPr/>
        </p:nvSpPr>
        <p:spPr>
          <a:xfrm>
            <a:off x="6347144" y="3368216"/>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a:t>
            </a:r>
            <a:endParaRPr lang="en-IN" dirty="0"/>
          </a:p>
        </p:txBody>
      </p:sp>
      <p:sp>
        <p:nvSpPr>
          <p:cNvPr id="14" name="Arrow: Right 13">
            <a:extLst>
              <a:ext uri="{FF2B5EF4-FFF2-40B4-BE49-F238E27FC236}">
                <a16:creationId xmlns:a16="http://schemas.microsoft.com/office/drawing/2014/main" id="{80A048F4-8557-5B0B-B1A9-99F73ADAE9E4}"/>
              </a:ext>
            </a:extLst>
          </p:cNvPr>
          <p:cNvSpPr/>
          <p:nvPr/>
        </p:nvSpPr>
        <p:spPr>
          <a:xfrm>
            <a:off x="6347144" y="4159964"/>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 APIs</a:t>
            </a:r>
            <a:endParaRPr lang="en-IN" dirty="0"/>
          </a:p>
        </p:txBody>
      </p:sp>
      <p:sp>
        <p:nvSpPr>
          <p:cNvPr id="15" name="Arrow: Right 14">
            <a:extLst>
              <a:ext uri="{FF2B5EF4-FFF2-40B4-BE49-F238E27FC236}">
                <a16:creationId xmlns:a16="http://schemas.microsoft.com/office/drawing/2014/main" id="{A94DCC1C-3AE4-C12A-BA0E-4D335B17FB2B}"/>
              </a:ext>
            </a:extLst>
          </p:cNvPr>
          <p:cNvSpPr/>
          <p:nvPr/>
        </p:nvSpPr>
        <p:spPr>
          <a:xfrm>
            <a:off x="6338134" y="4951712"/>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What’s coming up Next? GenAI?</a:t>
            </a:r>
            <a:endParaRPr lang="en-IN" dirty="0"/>
          </a:p>
        </p:txBody>
      </p:sp>
      <p:sp>
        <p:nvSpPr>
          <p:cNvPr id="16" name="Arrow: Right 15">
            <a:extLst>
              <a:ext uri="{FF2B5EF4-FFF2-40B4-BE49-F238E27FC236}">
                <a16:creationId xmlns:a16="http://schemas.microsoft.com/office/drawing/2014/main" id="{EA378201-9272-6889-FCC0-F67CE0CB9B50}"/>
              </a:ext>
            </a:extLst>
          </p:cNvPr>
          <p:cNvSpPr/>
          <p:nvPr/>
        </p:nvSpPr>
        <p:spPr>
          <a:xfrm>
            <a:off x="6338133" y="5743460"/>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Take-away</a:t>
            </a:r>
            <a:endParaRPr lang="en-IN" dirty="0"/>
          </a:p>
        </p:txBody>
      </p:sp>
      <p:sp>
        <p:nvSpPr>
          <p:cNvPr id="18" name="TextBox 17">
            <a:extLst>
              <a:ext uri="{FF2B5EF4-FFF2-40B4-BE49-F238E27FC236}">
                <a16:creationId xmlns:a16="http://schemas.microsoft.com/office/drawing/2014/main" id="{CF2CC98F-EE65-84DD-9450-75BA02B57A52}"/>
              </a:ext>
            </a:extLst>
          </p:cNvPr>
          <p:cNvSpPr txBox="1"/>
          <p:nvPr/>
        </p:nvSpPr>
        <p:spPr>
          <a:xfrm>
            <a:off x="9798600" y="5908417"/>
            <a:ext cx="690282" cy="369332"/>
          </a:xfrm>
          <a:prstGeom prst="rect">
            <a:avLst/>
          </a:prstGeom>
          <a:noFill/>
        </p:spPr>
        <p:txBody>
          <a:bodyPr wrap="square" rtlCol="0">
            <a:spAutoFit/>
          </a:bodyPr>
          <a:lstStyle/>
          <a:p>
            <a:pPr algn="r"/>
            <a:r>
              <a:rPr lang="en-US" dirty="0">
                <a:solidFill>
                  <a:srgbClr val="F1B53B"/>
                </a:solidFill>
              </a:rPr>
              <a:t>Next</a:t>
            </a:r>
            <a:endParaRPr lang="en-IN" dirty="0">
              <a:solidFill>
                <a:srgbClr val="F1B53B"/>
              </a:solidFill>
            </a:endParaRPr>
          </a:p>
        </p:txBody>
      </p:sp>
      <p:pic>
        <p:nvPicPr>
          <p:cNvPr id="19" name="Graphic 18" descr="Checkmark">
            <a:extLst>
              <a:ext uri="{FF2B5EF4-FFF2-40B4-BE49-F238E27FC236}">
                <a16:creationId xmlns:a16="http://schemas.microsoft.com/office/drawing/2014/main" id="{0BF8D913-25C5-4228-6465-1051A587FA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1156115"/>
            <a:ext cx="374444" cy="374444"/>
          </a:xfrm>
          <a:prstGeom prst="rect">
            <a:avLst/>
          </a:prstGeom>
        </p:spPr>
      </p:pic>
      <p:pic>
        <p:nvPicPr>
          <p:cNvPr id="17" name="Graphic 16" descr="Checkmark">
            <a:extLst>
              <a:ext uri="{FF2B5EF4-FFF2-40B4-BE49-F238E27FC236}">
                <a16:creationId xmlns:a16="http://schemas.microsoft.com/office/drawing/2014/main" id="{6E0B86CA-2194-5975-1E38-123C358514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1890601"/>
            <a:ext cx="374444" cy="374444"/>
          </a:xfrm>
          <a:prstGeom prst="rect">
            <a:avLst/>
          </a:prstGeom>
        </p:spPr>
      </p:pic>
      <p:pic>
        <p:nvPicPr>
          <p:cNvPr id="20" name="Graphic 19" descr="Checkmark">
            <a:extLst>
              <a:ext uri="{FF2B5EF4-FFF2-40B4-BE49-F238E27FC236}">
                <a16:creationId xmlns:a16="http://schemas.microsoft.com/office/drawing/2014/main" id="{10718B09-052B-03F4-DDB9-01C0316C5A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4794" y="2750963"/>
            <a:ext cx="374444" cy="374444"/>
          </a:xfrm>
          <a:prstGeom prst="rect">
            <a:avLst/>
          </a:prstGeom>
        </p:spPr>
      </p:pic>
      <p:pic>
        <p:nvPicPr>
          <p:cNvPr id="21" name="Graphic 20" descr="Checkmark">
            <a:extLst>
              <a:ext uri="{FF2B5EF4-FFF2-40B4-BE49-F238E27FC236}">
                <a16:creationId xmlns:a16="http://schemas.microsoft.com/office/drawing/2014/main" id="{B7E21EBC-860D-E3AE-A1AE-9206CD7219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3585380"/>
            <a:ext cx="374444" cy="374444"/>
          </a:xfrm>
          <a:prstGeom prst="rect">
            <a:avLst/>
          </a:prstGeom>
        </p:spPr>
      </p:pic>
      <p:pic>
        <p:nvPicPr>
          <p:cNvPr id="22" name="Graphic 21" descr="Checkmark">
            <a:extLst>
              <a:ext uri="{FF2B5EF4-FFF2-40B4-BE49-F238E27FC236}">
                <a16:creationId xmlns:a16="http://schemas.microsoft.com/office/drawing/2014/main" id="{BF3491C8-BD93-C9A7-CB86-058F9518BC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4305531"/>
            <a:ext cx="374444" cy="374444"/>
          </a:xfrm>
          <a:prstGeom prst="rect">
            <a:avLst/>
          </a:prstGeom>
        </p:spPr>
      </p:pic>
      <p:pic>
        <p:nvPicPr>
          <p:cNvPr id="23" name="Graphic 22" descr="Checkmark">
            <a:extLst>
              <a:ext uri="{FF2B5EF4-FFF2-40B4-BE49-F238E27FC236}">
                <a16:creationId xmlns:a16="http://schemas.microsoft.com/office/drawing/2014/main" id="{6330C4BF-E6D5-1B8E-ABCF-6645447171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4794" y="5159335"/>
            <a:ext cx="374444" cy="374444"/>
          </a:xfrm>
          <a:prstGeom prst="rect">
            <a:avLst/>
          </a:prstGeom>
        </p:spPr>
      </p:pic>
    </p:spTree>
    <p:extLst>
      <p:ext uri="{BB962C8B-B14F-4D97-AF65-F5344CB8AC3E}">
        <p14:creationId xmlns:p14="http://schemas.microsoft.com/office/powerpoint/2010/main" val="2968300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EAF4D7E6-41A8-E7A5-1245-E22D936F2429}"/>
              </a:ext>
            </a:extLst>
          </p:cNvPr>
          <p:cNvSpPr>
            <a:spLocks noGrp="1"/>
          </p:cNvSpPr>
          <p:nvPr>
            <p:ph type="ctrTitle"/>
          </p:nvPr>
        </p:nvSpPr>
        <p:spPr>
          <a:xfrm>
            <a:off x="310402" y="676899"/>
            <a:ext cx="10187269" cy="625684"/>
          </a:xfrm>
        </p:spPr>
        <p:txBody>
          <a:bodyPr anchor="ctr">
            <a:noAutofit/>
          </a:bodyPr>
          <a:lstStyle/>
          <a:p>
            <a:pPr algn="l"/>
            <a:r>
              <a:rPr lang="en-US" sz="4000" b="1" dirty="0"/>
              <a:t>SAP AI Business Services</a:t>
            </a:r>
            <a:endParaRPr lang="en-IN" sz="4000" b="1" dirty="0"/>
          </a:p>
        </p:txBody>
      </p:sp>
      <p:sp>
        <p:nvSpPr>
          <p:cNvPr id="4" name="TextBox 3">
            <a:extLst>
              <a:ext uri="{FF2B5EF4-FFF2-40B4-BE49-F238E27FC236}">
                <a16:creationId xmlns:a16="http://schemas.microsoft.com/office/drawing/2014/main" id="{408CC4B1-11BE-73C6-65B1-C77ABB6F53F8}"/>
              </a:ext>
            </a:extLst>
          </p:cNvPr>
          <p:cNvSpPr txBox="1"/>
          <p:nvPr/>
        </p:nvSpPr>
        <p:spPr>
          <a:xfrm>
            <a:off x="310402" y="1146246"/>
            <a:ext cx="3864865" cy="369332"/>
          </a:xfrm>
          <a:prstGeom prst="rect">
            <a:avLst/>
          </a:prstGeom>
          <a:noFill/>
        </p:spPr>
        <p:txBody>
          <a:bodyPr wrap="square">
            <a:spAutoFit/>
          </a:bodyPr>
          <a:lstStyle/>
          <a:p>
            <a:r>
              <a:rPr lang="en-US" sz="1800" dirty="0"/>
              <a:t>Scenarios</a:t>
            </a:r>
          </a:p>
        </p:txBody>
      </p:sp>
      <p:grpSp>
        <p:nvGrpSpPr>
          <p:cNvPr id="18" name="Group 17">
            <a:extLst>
              <a:ext uri="{FF2B5EF4-FFF2-40B4-BE49-F238E27FC236}">
                <a16:creationId xmlns:a16="http://schemas.microsoft.com/office/drawing/2014/main" id="{8EE59DF2-8007-3C6C-26AB-701F5B09DABB}"/>
              </a:ext>
            </a:extLst>
          </p:cNvPr>
          <p:cNvGrpSpPr/>
          <p:nvPr/>
        </p:nvGrpSpPr>
        <p:grpSpPr>
          <a:xfrm>
            <a:off x="2121340" y="2293662"/>
            <a:ext cx="6949440" cy="970746"/>
            <a:chOff x="393192" y="1754166"/>
            <a:chExt cx="6949440" cy="970746"/>
          </a:xfrm>
        </p:grpSpPr>
        <p:sp>
          <p:nvSpPr>
            <p:cNvPr id="10" name="Rectangle 9">
              <a:extLst>
                <a:ext uri="{FF2B5EF4-FFF2-40B4-BE49-F238E27FC236}">
                  <a16:creationId xmlns:a16="http://schemas.microsoft.com/office/drawing/2014/main" id="{672549E7-FF7A-F353-7CF1-BB904A8D19C2}"/>
                </a:ext>
              </a:extLst>
            </p:cNvPr>
            <p:cNvSpPr/>
            <p:nvPr/>
          </p:nvSpPr>
          <p:spPr>
            <a:xfrm>
              <a:off x="393192" y="1755648"/>
              <a:ext cx="1609344" cy="96926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Customer PO - EMAIL</a:t>
              </a:r>
              <a:endParaRPr lang="en-IN" dirty="0">
                <a:solidFill>
                  <a:schemeClr val="tx1"/>
                </a:solidFill>
              </a:endParaRPr>
            </a:p>
          </p:txBody>
        </p:sp>
        <p:sp>
          <p:nvSpPr>
            <p:cNvPr id="11" name="Rectangle 10">
              <a:extLst>
                <a:ext uri="{FF2B5EF4-FFF2-40B4-BE49-F238E27FC236}">
                  <a16:creationId xmlns:a16="http://schemas.microsoft.com/office/drawing/2014/main" id="{B9C7FE71-7B15-F24A-F868-A40F7F895A9E}"/>
                </a:ext>
              </a:extLst>
            </p:cNvPr>
            <p:cNvSpPr/>
            <p:nvPr/>
          </p:nvSpPr>
          <p:spPr>
            <a:xfrm>
              <a:off x="2840243" y="1754166"/>
              <a:ext cx="1609344" cy="96926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 PDF and Create SO in S4</a:t>
              </a:r>
              <a:endParaRPr lang="en-IN" dirty="0">
                <a:solidFill>
                  <a:schemeClr val="tx1"/>
                </a:solidFill>
              </a:endParaRPr>
            </a:p>
          </p:txBody>
        </p:sp>
        <p:sp>
          <p:nvSpPr>
            <p:cNvPr id="12" name="Rectangle 11">
              <a:extLst>
                <a:ext uri="{FF2B5EF4-FFF2-40B4-BE49-F238E27FC236}">
                  <a16:creationId xmlns:a16="http://schemas.microsoft.com/office/drawing/2014/main" id="{8C759EB0-38A1-CDE2-F618-209C20E73421}"/>
                </a:ext>
              </a:extLst>
            </p:cNvPr>
            <p:cNvSpPr/>
            <p:nvPr/>
          </p:nvSpPr>
          <p:spPr>
            <a:xfrm>
              <a:off x="5287294" y="1754166"/>
              <a:ext cx="2055338" cy="96926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 response to Customer with SO</a:t>
              </a:r>
              <a:endParaRPr lang="en-IN" dirty="0">
                <a:solidFill>
                  <a:schemeClr val="tx1"/>
                </a:solidFill>
              </a:endParaRPr>
            </a:p>
          </p:txBody>
        </p:sp>
        <p:cxnSp>
          <p:nvCxnSpPr>
            <p:cNvPr id="14" name="Straight Arrow Connector 13">
              <a:extLst>
                <a:ext uri="{FF2B5EF4-FFF2-40B4-BE49-F238E27FC236}">
                  <a16:creationId xmlns:a16="http://schemas.microsoft.com/office/drawing/2014/main" id="{AD27950C-6A05-70D7-3D78-EE35ACF2A3E6}"/>
                </a:ext>
              </a:extLst>
            </p:cNvPr>
            <p:cNvCxnSpPr>
              <a:stCxn id="10" idx="3"/>
              <a:endCxn id="11" idx="1"/>
            </p:cNvCxnSpPr>
            <p:nvPr/>
          </p:nvCxnSpPr>
          <p:spPr>
            <a:xfrm flipV="1">
              <a:off x="2002536" y="2238798"/>
              <a:ext cx="837707" cy="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DB1CE58-8891-A5CB-9A97-843C09441E88}"/>
                </a:ext>
              </a:extLst>
            </p:cNvPr>
            <p:cNvCxnSpPr>
              <a:cxnSpLocks/>
              <a:stCxn id="11" idx="3"/>
              <a:endCxn id="12" idx="1"/>
            </p:cNvCxnSpPr>
            <p:nvPr/>
          </p:nvCxnSpPr>
          <p:spPr>
            <a:xfrm>
              <a:off x="4449587" y="2238798"/>
              <a:ext cx="837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F0E6B03-D75B-4ABE-8092-84463BF81568}"/>
              </a:ext>
            </a:extLst>
          </p:cNvPr>
          <p:cNvGrpSpPr/>
          <p:nvPr/>
        </p:nvGrpSpPr>
        <p:grpSpPr>
          <a:xfrm>
            <a:off x="2121340" y="3628789"/>
            <a:ext cx="6949440" cy="970746"/>
            <a:chOff x="393192" y="1754166"/>
            <a:chExt cx="6949440" cy="970746"/>
          </a:xfrm>
        </p:grpSpPr>
        <p:sp>
          <p:nvSpPr>
            <p:cNvPr id="20" name="Rectangle 19">
              <a:extLst>
                <a:ext uri="{FF2B5EF4-FFF2-40B4-BE49-F238E27FC236}">
                  <a16:creationId xmlns:a16="http://schemas.microsoft.com/office/drawing/2014/main" id="{39034D95-395F-BE7F-E09C-6A866A991139}"/>
                </a:ext>
              </a:extLst>
            </p:cNvPr>
            <p:cNvSpPr/>
            <p:nvPr/>
          </p:nvSpPr>
          <p:spPr>
            <a:xfrm>
              <a:off x="393192" y="1755648"/>
              <a:ext cx="1609344" cy="96926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Vendor Invoice </a:t>
              </a:r>
              <a:br>
                <a:rPr lang="en-US" dirty="0">
                  <a:solidFill>
                    <a:schemeClr val="tx1"/>
                  </a:solidFill>
                </a:rPr>
              </a:br>
              <a:r>
                <a:rPr lang="en-US" dirty="0">
                  <a:solidFill>
                    <a:schemeClr val="tx1"/>
                  </a:solidFill>
                </a:rPr>
                <a:t>EMAIL</a:t>
              </a:r>
              <a:endParaRPr lang="en-IN" dirty="0">
                <a:solidFill>
                  <a:schemeClr val="tx1"/>
                </a:solidFill>
              </a:endParaRPr>
            </a:p>
          </p:txBody>
        </p:sp>
        <p:sp>
          <p:nvSpPr>
            <p:cNvPr id="21" name="Rectangle 20">
              <a:extLst>
                <a:ext uri="{FF2B5EF4-FFF2-40B4-BE49-F238E27FC236}">
                  <a16:creationId xmlns:a16="http://schemas.microsoft.com/office/drawing/2014/main" id="{5B726288-978A-1B66-2A31-29D4A0156AD7}"/>
                </a:ext>
              </a:extLst>
            </p:cNvPr>
            <p:cNvSpPr/>
            <p:nvPr/>
          </p:nvSpPr>
          <p:spPr>
            <a:xfrm>
              <a:off x="2840243" y="1754166"/>
              <a:ext cx="1609344" cy="96926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 PDF and Financial Postings in S4</a:t>
              </a:r>
              <a:endParaRPr lang="en-IN" dirty="0">
                <a:solidFill>
                  <a:schemeClr val="tx1"/>
                </a:solidFill>
              </a:endParaRPr>
            </a:p>
          </p:txBody>
        </p:sp>
        <p:sp>
          <p:nvSpPr>
            <p:cNvPr id="22" name="Rectangle 21">
              <a:extLst>
                <a:ext uri="{FF2B5EF4-FFF2-40B4-BE49-F238E27FC236}">
                  <a16:creationId xmlns:a16="http://schemas.microsoft.com/office/drawing/2014/main" id="{DA00434C-B9DE-A3A4-7D1C-41BFF790040F}"/>
                </a:ext>
              </a:extLst>
            </p:cNvPr>
            <p:cNvSpPr/>
            <p:nvPr/>
          </p:nvSpPr>
          <p:spPr>
            <a:xfrm>
              <a:off x="5287294" y="1754166"/>
              <a:ext cx="2055338" cy="96926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 response to Vendor with Posting</a:t>
              </a:r>
              <a:endParaRPr lang="en-IN" dirty="0">
                <a:solidFill>
                  <a:schemeClr val="tx1"/>
                </a:solidFill>
              </a:endParaRPr>
            </a:p>
          </p:txBody>
        </p:sp>
        <p:cxnSp>
          <p:nvCxnSpPr>
            <p:cNvPr id="23" name="Straight Arrow Connector 22">
              <a:extLst>
                <a:ext uri="{FF2B5EF4-FFF2-40B4-BE49-F238E27FC236}">
                  <a16:creationId xmlns:a16="http://schemas.microsoft.com/office/drawing/2014/main" id="{3F0C4E8E-806C-0F6B-4C82-7072C8DCD608}"/>
                </a:ext>
              </a:extLst>
            </p:cNvPr>
            <p:cNvCxnSpPr>
              <a:stCxn id="20" idx="3"/>
              <a:endCxn id="21" idx="1"/>
            </p:cNvCxnSpPr>
            <p:nvPr/>
          </p:nvCxnSpPr>
          <p:spPr>
            <a:xfrm flipV="1">
              <a:off x="2002536" y="2238798"/>
              <a:ext cx="837707" cy="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E83D207-731B-2D42-3367-1383AD1371B0}"/>
                </a:ext>
              </a:extLst>
            </p:cNvPr>
            <p:cNvCxnSpPr>
              <a:cxnSpLocks/>
              <a:stCxn id="21" idx="3"/>
              <a:endCxn id="22" idx="1"/>
            </p:cNvCxnSpPr>
            <p:nvPr/>
          </p:nvCxnSpPr>
          <p:spPr>
            <a:xfrm>
              <a:off x="4449587" y="2238798"/>
              <a:ext cx="837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9774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EAF4D7E6-41A8-E7A5-1245-E22D936F2429}"/>
              </a:ext>
            </a:extLst>
          </p:cNvPr>
          <p:cNvSpPr>
            <a:spLocks noGrp="1"/>
          </p:cNvSpPr>
          <p:nvPr>
            <p:ph type="ctrTitle"/>
          </p:nvPr>
        </p:nvSpPr>
        <p:spPr>
          <a:xfrm>
            <a:off x="310402" y="676899"/>
            <a:ext cx="10187269" cy="625684"/>
          </a:xfrm>
        </p:spPr>
        <p:txBody>
          <a:bodyPr anchor="ctr">
            <a:noAutofit/>
          </a:bodyPr>
          <a:lstStyle/>
          <a:p>
            <a:pPr algn="l"/>
            <a:r>
              <a:rPr lang="en-US" sz="4000" b="1" dirty="0"/>
              <a:t>Take away</a:t>
            </a:r>
            <a:endParaRPr lang="en-IN" sz="4000" b="1" dirty="0"/>
          </a:p>
        </p:txBody>
      </p:sp>
      <p:sp>
        <p:nvSpPr>
          <p:cNvPr id="5" name="TextBox 4">
            <a:extLst>
              <a:ext uri="{FF2B5EF4-FFF2-40B4-BE49-F238E27FC236}">
                <a16:creationId xmlns:a16="http://schemas.microsoft.com/office/drawing/2014/main" id="{4465E824-7B1E-44BE-8445-25D288F0BC93}"/>
              </a:ext>
            </a:extLst>
          </p:cNvPr>
          <p:cNvSpPr txBox="1"/>
          <p:nvPr/>
        </p:nvSpPr>
        <p:spPr>
          <a:xfrm>
            <a:off x="1255058" y="6344150"/>
            <a:ext cx="6094476" cy="369332"/>
          </a:xfrm>
          <a:prstGeom prst="rect">
            <a:avLst/>
          </a:prstGeom>
          <a:noFill/>
        </p:spPr>
        <p:txBody>
          <a:bodyPr wrap="square">
            <a:spAutoFit/>
          </a:bodyPr>
          <a:lstStyle/>
          <a:p>
            <a:r>
              <a:rPr lang="en-IN" dirty="0"/>
              <a:t>https://help.sap.com/docs/data-attribute-recommendation</a:t>
            </a:r>
          </a:p>
        </p:txBody>
      </p:sp>
      <p:graphicFrame>
        <p:nvGraphicFramePr>
          <p:cNvPr id="3" name="Diagram 2">
            <a:extLst>
              <a:ext uri="{FF2B5EF4-FFF2-40B4-BE49-F238E27FC236}">
                <a16:creationId xmlns:a16="http://schemas.microsoft.com/office/drawing/2014/main" id="{3FE68346-4BFA-BFDA-ADF8-AB49B5F25084}"/>
              </a:ext>
            </a:extLst>
          </p:cNvPr>
          <p:cNvGraphicFramePr/>
          <p:nvPr>
            <p:extLst>
              <p:ext uri="{D42A27DB-BD31-4B8C-83A1-F6EECF244321}">
                <p14:modId xmlns:p14="http://schemas.microsoft.com/office/powerpoint/2010/main" val="237329104"/>
              </p:ext>
            </p:extLst>
          </p:nvPr>
        </p:nvGraphicFramePr>
        <p:xfrm>
          <a:off x="310402" y="1843840"/>
          <a:ext cx="4059737" cy="35738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F0C83CD-DE6F-CDFE-AFE6-31081CD612A9}"/>
              </a:ext>
            </a:extLst>
          </p:cNvPr>
          <p:cNvGraphicFramePr/>
          <p:nvPr>
            <p:extLst>
              <p:ext uri="{D42A27DB-BD31-4B8C-83A1-F6EECF244321}">
                <p14:modId xmlns:p14="http://schemas.microsoft.com/office/powerpoint/2010/main" val="2850584362"/>
              </p:ext>
            </p:extLst>
          </p:nvPr>
        </p:nvGraphicFramePr>
        <p:xfrm>
          <a:off x="7534260" y="1875341"/>
          <a:ext cx="3415485" cy="33521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739360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extBox 1">
            <a:extLst>
              <a:ext uri="{FF2B5EF4-FFF2-40B4-BE49-F238E27FC236}">
                <a16:creationId xmlns:a16="http://schemas.microsoft.com/office/drawing/2014/main" id="{0E26C075-12DD-B52E-7033-6C3E4EBA010B}"/>
              </a:ext>
            </a:extLst>
          </p:cNvPr>
          <p:cNvSpPr txBox="1"/>
          <p:nvPr/>
        </p:nvSpPr>
        <p:spPr>
          <a:xfrm>
            <a:off x="4530218" y="6406026"/>
            <a:ext cx="3131563" cy="369332"/>
          </a:xfrm>
          <a:prstGeom prst="rect">
            <a:avLst/>
          </a:prstGeom>
          <a:noFill/>
        </p:spPr>
        <p:txBody>
          <a:bodyPr wrap="none" rtlCol="0">
            <a:spAutoFit/>
          </a:bodyPr>
          <a:lstStyle/>
          <a:p>
            <a:r>
              <a:rPr lang="en-US" dirty="0">
                <a:hlinkClick r:id="rId4"/>
              </a:rPr>
              <a:t>AI Business Services - RoadMap</a:t>
            </a:r>
            <a:endParaRPr lang="en-IN" dirty="0"/>
          </a:p>
        </p:txBody>
      </p:sp>
      <p:pic>
        <p:nvPicPr>
          <p:cNvPr id="6" name="Picture 5">
            <a:extLst>
              <a:ext uri="{FF2B5EF4-FFF2-40B4-BE49-F238E27FC236}">
                <a16:creationId xmlns:a16="http://schemas.microsoft.com/office/drawing/2014/main" id="{2CC043D8-A651-6DFB-1D39-06ECC8EF34F5}"/>
              </a:ext>
            </a:extLst>
          </p:cNvPr>
          <p:cNvPicPr>
            <a:picLocks noChangeAspect="1"/>
          </p:cNvPicPr>
          <p:nvPr/>
        </p:nvPicPr>
        <p:blipFill>
          <a:blip r:embed="rId5"/>
          <a:stretch>
            <a:fillRect/>
          </a:stretch>
        </p:blipFill>
        <p:spPr>
          <a:xfrm>
            <a:off x="242046" y="1146246"/>
            <a:ext cx="11891654" cy="4895966"/>
          </a:xfrm>
          <a:prstGeom prst="rect">
            <a:avLst/>
          </a:prstGeom>
        </p:spPr>
      </p:pic>
    </p:spTree>
    <p:extLst>
      <p:ext uri="{BB962C8B-B14F-4D97-AF65-F5344CB8AC3E}">
        <p14:creationId xmlns:p14="http://schemas.microsoft.com/office/powerpoint/2010/main" val="1554425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4"/>
          <a:stretch>
            <a:fillRect/>
          </a:stretch>
        </p:blipFill>
        <p:spPr>
          <a:xfrm>
            <a:off x="10765019" y="103075"/>
            <a:ext cx="1116579" cy="1043171"/>
          </a:xfrm>
          <a:prstGeom prst="rect">
            <a:avLst/>
          </a:prstGeom>
        </p:spPr>
      </p:pic>
      <p:sp>
        <p:nvSpPr>
          <p:cNvPr id="4" name="TextBox 3">
            <a:extLst>
              <a:ext uri="{FF2B5EF4-FFF2-40B4-BE49-F238E27FC236}">
                <a16:creationId xmlns:a16="http://schemas.microsoft.com/office/drawing/2014/main" id="{408CC4B1-11BE-73C6-65B1-C77ABB6F53F8}"/>
              </a:ext>
            </a:extLst>
          </p:cNvPr>
          <p:cNvSpPr txBox="1"/>
          <p:nvPr/>
        </p:nvSpPr>
        <p:spPr>
          <a:xfrm>
            <a:off x="310402" y="1146246"/>
            <a:ext cx="3864865" cy="369332"/>
          </a:xfrm>
          <a:prstGeom prst="rect">
            <a:avLst/>
          </a:prstGeom>
          <a:noFill/>
        </p:spPr>
        <p:txBody>
          <a:bodyPr wrap="square">
            <a:spAutoFit/>
          </a:bodyPr>
          <a:lstStyle/>
          <a:p>
            <a:r>
              <a:rPr lang="en-US" sz="1800" dirty="0"/>
              <a:t>Python Libraries</a:t>
            </a:r>
          </a:p>
        </p:txBody>
      </p:sp>
      <p:sp>
        <p:nvSpPr>
          <p:cNvPr id="9" name="TextBox 8">
            <a:extLst>
              <a:ext uri="{FF2B5EF4-FFF2-40B4-BE49-F238E27FC236}">
                <a16:creationId xmlns:a16="http://schemas.microsoft.com/office/drawing/2014/main" id="{75903F5C-5CB7-9A2F-C6C9-6B7BF64F2124}"/>
              </a:ext>
            </a:extLst>
          </p:cNvPr>
          <p:cNvSpPr txBox="1"/>
          <p:nvPr/>
        </p:nvSpPr>
        <p:spPr>
          <a:xfrm>
            <a:off x="310402" y="1800259"/>
            <a:ext cx="6094476" cy="646331"/>
          </a:xfrm>
          <a:prstGeom prst="rect">
            <a:avLst/>
          </a:prstGeom>
          <a:noFill/>
        </p:spPr>
        <p:txBody>
          <a:bodyPr wrap="square">
            <a:spAutoFit/>
          </a:bodyPr>
          <a:lstStyle/>
          <a:p>
            <a:r>
              <a:rPr lang="en-IN" dirty="0">
                <a:hlinkClick r:id="rId5"/>
              </a:rPr>
              <a:t>https://pypi.org/project/ai-api-client-sdk/</a:t>
            </a:r>
            <a:endParaRPr lang="en-IN" dirty="0"/>
          </a:p>
          <a:p>
            <a:endParaRPr lang="en-IN" dirty="0"/>
          </a:p>
        </p:txBody>
      </p:sp>
      <p:graphicFrame>
        <p:nvGraphicFramePr>
          <p:cNvPr id="3" name="Table 4">
            <a:extLst>
              <a:ext uri="{FF2B5EF4-FFF2-40B4-BE49-F238E27FC236}">
                <a16:creationId xmlns:a16="http://schemas.microsoft.com/office/drawing/2014/main" id="{CC19ED89-3CD2-C960-1842-64B7F54A7513}"/>
              </a:ext>
            </a:extLst>
          </p:cNvPr>
          <p:cNvGraphicFramePr>
            <a:graphicFrameLocks noGrp="1"/>
          </p:cNvGraphicFramePr>
          <p:nvPr>
            <p:extLst>
              <p:ext uri="{D42A27DB-BD31-4B8C-83A1-F6EECF244321}">
                <p14:modId xmlns:p14="http://schemas.microsoft.com/office/powerpoint/2010/main" val="2370064240"/>
              </p:ext>
            </p:extLst>
          </p:nvPr>
        </p:nvGraphicFramePr>
        <p:xfrm>
          <a:off x="310402" y="2237570"/>
          <a:ext cx="8128000" cy="24790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1596335460"/>
                    </a:ext>
                  </a:extLst>
                </a:gridCol>
                <a:gridCol w="4064000">
                  <a:extLst>
                    <a:ext uri="{9D8B030D-6E8A-4147-A177-3AD203B41FA5}">
                      <a16:colId xmlns:a16="http://schemas.microsoft.com/office/drawing/2014/main" val="4282956611"/>
                    </a:ext>
                  </a:extLst>
                </a:gridCol>
              </a:tblGrid>
              <a:tr h="370840">
                <a:tc>
                  <a:txBody>
                    <a:bodyPr/>
                    <a:lstStyle/>
                    <a:p>
                      <a:r>
                        <a:rPr lang="en-US" sz="2400" b="1" dirty="0"/>
                        <a:t>Service</a:t>
                      </a:r>
                      <a:endParaRPr lang="en-IN" sz="2400" b="1" dirty="0"/>
                    </a:p>
                  </a:txBody>
                  <a:tcPr/>
                </a:tc>
                <a:tc>
                  <a:txBody>
                    <a:bodyPr/>
                    <a:lstStyle/>
                    <a:p>
                      <a:r>
                        <a:rPr lang="en-US" sz="2400" b="1" dirty="0"/>
                        <a:t>Python SDK</a:t>
                      </a:r>
                      <a:endParaRPr lang="en-IN" sz="2400" b="1" dirty="0"/>
                    </a:p>
                  </a:txBody>
                  <a:tcPr/>
                </a:tc>
                <a:extLst>
                  <a:ext uri="{0D108BD9-81ED-4DB2-BD59-A6C34878D82A}">
                    <a16:rowId xmlns:a16="http://schemas.microsoft.com/office/drawing/2014/main" val="743911068"/>
                  </a:ext>
                </a:extLst>
              </a:tr>
              <a:tr h="370840">
                <a:tc>
                  <a:txBody>
                    <a:bodyPr/>
                    <a:lstStyle/>
                    <a:p>
                      <a:r>
                        <a:rPr lang="en-US" dirty="0"/>
                        <a:t>Data Attribute Recognition</a:t>
                      </a:r>
                      <a:endParaRPr lang="en-IN" dirty="0"/>
                    </a:p>
                  </a:txBody>
                  <a:tcPr/>
                </a:tc>
                <a:tc>
                  <a:txBody>
                    <a:bodyPr/>
                    <a:lstStyle/>
                    <a:p>
                      <a:r>
                        <a:rPr lang="en-IN" dirty="0"/>
                        <a:t>https://github.com/SAP/data-attribute-recommendation-python-sdk</a:t>
                      </a:r>
                    </a:p>
                  </a:txBody>
                  <a:tcPr/>
                </a:tc>
                <a:extLst>
                  <a:ext uri="{0D108BD9-81ED-4DB2-BD59-A6C34878D82A}">
                    <a16:rowId xmlns:a16="http://schemas.microsoft.com/office/drawing/2014/main" val="1261222321"/>
                  </a:ext>
                </a:extLst>
              </a:tr>
              <a:tr h="370840">
                <a:tc>
                  <a:txBody>
                    <a:bodyPr/>
                    <a:lstStyle/>
                    <a:p>
                      <a:r>
                        <a:rPr lang="en-IN" dirty="0"/>
                        <a:t>Business-entity-recognition</a:t>
                      </a:r>
                    </a:p>
                  </a:txBody>
                  <a:tcPr/>
                </a:tc>
                <a:tc>
                  <a:txBody>
                    <a:bodyPr/>
                    <a:lstStyle/>
                    <a:p>
                      <a:r>
                        <a:rPr lang="en-IN" dirty="0"/>
                        <a:t>https://github.com/SAP/business-entity-recognition-client-library</a:t>
                      </a:r>
                    </a:p>
                  </a:txBody>
                  <a:tcPr/>
                </a:tc>
                <a:extLst>
                  <a:ext uri="{0D108BD9-81ED-4DB2-BD59-A6C34878D82A}">
                    <a16:rowId xmlns:a16="http://schemas.microsoft.com/office/drawing/2014/main" val="3531845747"/>
                  </a:ext>
                </a:extLst>
              </a:tr>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589962942"/>
                  </a:ext>
                </a:extLst>
              </a:tr>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025692434"/>
                  </a:ext>
                </a:extLst>
              </a:tr>
            </a:tbl>
          </a:graphicData>
        </a:graphic>
      </p:graphicFrame>
    </p:spTree>
    <p:extLst>
      <p:ext uri="{BB962C8B-B14F-4D97-AF65-F5344CB8AC3E}">
        <p14:creationId xmlns:p14="http://schemas.microsoft.com/office/powerpoint/2010/main" val="1025891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02" y="128587"/>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4"/>
          <a:stretch>
            <a:fillRect/>
          </a:stretch>
        </p:blipFill>
        <p:spPr>
          <a:xfrm>
            <a:off x="10765019" y="103075"/>
            <a:ext cx="1116579" cy="1043171"/>
          </a:xfrm>
          <a:prstGeom prst="rect">
            <a:avLst/>
          </a:prstGeom>
        </p:spPr>
      </p:pic>
    </p:spTree>
    <p:extLst>
      <p:ext uri="{BB962C8B-B14F-4D97-AF65-F5344CB8AC3E}">
        <p14:creationId xmlns:p14="http://schemas.microsoft.com/office/powerpoint/2010/main" val="872079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5" name="Title 1">
            <a:extLst>
              <a:ext uri="{FF2B5EF4-FFF2-40B4-BE49-F238E27FC236}">
                <a16:creationId xmlns:a16="http://schemas.microsoft.com/office/drawing/2014/main" id="{EDCA2BA5-3748-9077-758E-6A08B654AB77}"/>
              </a:ext>
            </a:extLst>
          </p:cNvPr>
          <p:cNvSpPr>
            <a:spLocks noGrp="1"/>
          </p:cNvSpPr>
          <p:nvPr>
            <p:ph type="ctrTitle"/>
          </p:nvPr>
        </p:nvSpPr>
        <p:spPr>
          <a:xfrm>
            <a:off x="310402" y="2008703"/>
            <a:ext cx="6364941" cy="2387600"/>
          </a:xfrm>
        </p:spPr>
        <p:txBody>
          <a:bodyPr anchor="ctr">
            <a:normAutofit/>
          </a:bodyPr>
          <a:lstStyle/>
          <a:p>
            <a:r>
              <a:rPr lang="en-US" dirty="0"/>
              <a:t>SAP BTP </a:t>
            </a:r>
            <a:br>
              <a:rPr lang="en-US" dirty="0"/>
            </a:br>
            <a:r>
              <a:rPr lang="en-US" dirty="0"/>
              <a:t>in a Nutshell</a:t>
            </a:r>
            <a:endParaRPr lang="en-IN" dirty="0"/>
          </a:p>
        </p:txBody>
      </p:sp>
      <p:sp>
        <p:nvSpPr>
          <p:cNvPr id="6" name="Rectangle 5">
            <a:extLst>
              <a:ext uri="{FF2B5EF4-FFF2-40B4-BE49-F238E27FC236}">
                <a16:creationId xmlns:a16="http://schemas.microsoft.com/office/drawing/2014/main" id="{412FBC43-5384-C41E-71E2-65B831F9F083}"/>
              </a:ext>
            </a:extLst>
          </p:cNvPr>
          <p:cNvSpPr/>
          <p:nvPr/>
        </p:nvSpPr>
        <p:spPr>
          <a:xfrm>
            <a:off x="6221506" y="968187"/>
            <a:ext cx="4652682" cy="56746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CC74ACA4-C44D-2293-FAD8-388EC7CCDD3B}"/>
              </a:ext>
            </a:extLst>
          </p:cNvPr>
          <p:cNvSpPr/>
          <p:nvPr/>
        </p:nvSpPr>
        <p:spPr>
          <a:xfrm>
            <a:off x="6338136" y="994455"/>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Why AI Services in SAP?</a:t>
            </a:r>
            <a:endParaRPr lang="en-IN" dirty="0"/>
          </a:p>
        </p:txBody>
      </p:sp>
      <p:sp>
        <p:nvSpPr>
          <p:cNvPr id="10" name="Arrow: Right 9">
            <a:extLst>
              <a:ext uri="{FF2B5EF4-FFF2-40B4-BE49-F238E27FC236}">
                <a16:creationId xmlns:a16="http://schemas.microsoft.com/office/drawing/2014/main" id="{9F3D815A-F3C2-D551-378F-F871092C29DB}"/>
              </a:ext>
            </a:extLst>
          </p:cNvPr>
          <p:cNvSpPr/>
          <p:nvPr/>
        </p:nvSpPr>
        <p:spPr>
          <a:xfrm>
            <a:off x="6338135" y="178546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BTP in a Nutshell</a:t>
            </a:r>
            <a:endParaRPr lang="en-IN" dirty="0"/>
          </a:p>
        </p:txBody>
      </p:sp>
      <p:sp>
        <p:nvSpPr>
          <p:cNvPr id="12" name="Arrow: Right 11">
            <a:extLst>
              <a:ext uri="{FF2B5EF4-FFF2-40B4-BE49-F238E27FC236}">
                <a16:creationId xmlns:a16="http://schemas.microsoft.com/office/drawing/2014/main" id="{E999EC31-7E8C-323D-2D00-F65A7ABD207A}"/>
              </a:ext>
            </a:extLst>
          </p:cNvPr>
          <p:cNvSpPr/>
          <p:nvPr/>
        </p:nvSpPr>
        <p:spPr>
          <a:xfrm>
            <a:off x="6347144" y="257795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Offerings of AI in SAP Landscapes</a:t>
            </a:r>
            <a:endParaRPr lang="en-IN" dirty="0"/>
          </a:p>
        </p:txBody>
      </p:sp>
      <p:sp>
        <p:nvSpPr>
          <p:cNvPr id="13" name="Arrow: Right 12">
            <a:extLst>
              <a:ext uri="{FF2B5EF4-FFF2-40B4-BE49-F238E27FC236}">
                <a16:creationId xmlns:a16="http://schemas.microsoft.com/office/drawing/2014/main" id="{0D653456-EED9-6018-965F-981CD67AC941}"/>
              </a:ext>
            </a:extLst>
          </p:cNvPr>
          <p:cNvSpPr/>
          <p:nvPr/>
        </p:nvSpPr>
        <p:spPr>
          <a:xfrm>
            <a:off x="6347144" y="3368216"/>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a:t>
            </a:r>
            <a:endParaRPr lang="en-IN" dirty="0"/>
          </a:p>
        </p:txBody>
      </p:sp>
      <p:sp>
        <p:nvSpPr>
          <p:cNvPr id="14" name="Arrow: Right 13">
            <a:extLst>
              <a:ext uri="{FF2B5EF4-FFF2-40B4-BE49-F238E27FC236}">
                <a16:creationId xmlns:a16="http://schemas.microsoft.com/office/drawing/2014/main" id="{80A048F4-8557-5B0B-B1A9-99F73ADAE9E4}"/>
              </a:ext>
            </a:extLst>
          </p:cNvPr>
          <p:cNvSpPr/>
          <p:nvPr/>
        </p:nvSpPr>
        <p:spPr>
          <a:xfrm>
            <a:off x="6347144" y="4159964"/>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 APIs</a:t>
            </a:r>
            <a:endParaRPr lang="en-IN" dirty="0"/>
          </a:p>
        </p:txBody>
      </p:sp>
      <p:sp>
        <p:nvSpPr>
          <p:cNvPr id="15" name="Arrow: Right 14">
            <a:extLst>
              <a:ext uri="{FF2B5EF4-FFF2-40B4-BE49-F238E27FC236}">
                <a16:creationId xmlns:a16="http://schemas.microsoft.com/office/drawing/2014/main" id="{A94DCC1C-3AE4-C12A-BA0E-4D335B17FB2B}"/>
              </a:ext>
            </a:extLst>
          </p:cNvPr>
          <p:cNvSpPr/>
          <p:nvPr/>
        </p:nvSpPr>
        <p:spPr>
          <a:xfrm>
            <a:off x="6338134" y="4951712"/>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What’s coming up Next? GenAI?</a:t>
            </a:r>
            <a:endParaRPr lang="en-IN" dirty="0"/>
          </a:p>
        </p:txBody>
      </p:sp>
      <p:sp>
        <p:nvSpPr>
          <p:cNvPr id="16" name="Arrow: Right 15">
            <a:extLst>
              <a:ext uri="{FF2B5EF4-FFF2-40B4-BE49-F238E27FC236}">
                <a16:creationId xmlns:a16="http://schemas.microsoft.com/office/drawing/2014/main" id="{EA378201-9272-6889-FCC0-F67CE0CB9B50}"/>
              </a:ext>
            </a:extLst>
          </p:cNvPr>
          <p:cNvSpPr/>
          <p:nvPr/>
        </p:nvSpPr>
        <p:spPr>
          <a:xfrm>
            <a:off x="6338133" y="5743460"/>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Take-away</a:t>
            </a:r>
            <a:endParaRPr lang="en-IN" dirty="0"/>
          </a:p>
        </p:txBody>
      </p:sp>
      <p:sp>
        <p:nvSpPr>
          <p:cNvPr id="2" name="TextBox 1">
            <a:extLst>
              <a:ext uri="{FF2B5EF4-FFF2-40B4-BE49-F238E27FC236}">
                <a16:creationId xmlns:a16="http://schemas.microsoft.com/office/drawing/2014/main" id="{12F0D2E2-6AE5-2216-BAD2-99491CD15A8C}"/>
              </a:ext>
            </a:extLst>
          </p:cNvPr>
          <p:cNvSpPr txBox="1"/>
          <p:nvPr/>
        </p:nvSpPr>
        <p:spPr>
          <a:xfrm>
            <a:off x="9802995" y="1960729"/>
            <a:ext cx="690282" cy="369332"/>
          </a:xfrm>
          <a:prstGeom prst="rect">
            <a:avLst/>
          </a:prstGeom>
          <a:noFill/>
        </p:spPr>
        <p:txBody>
          <a:bodyPr wrap="square" rtlCol="0">
            <a:spAutoFit/>
          </a:bodyPr>
          <a:lstStyle/>
          <a:p>
            <a:pPr algn="r"/>
            <a:r>
              <a:rPr lang="en-US" dirty="0">
                <a:solidFill>
                  <a:srgbClr val="F1B53B"/>
                </a:solidFill>
              </a:rPr>
              <a:t>Next</a:t>
            </a:r>
            <a:endParaRPr lang="en-IN" dirty="0">
              <a:solidFill>
                <a:srgbClr val="F1B53B"/>
              </a:solidFill>
            </a:endParaRPr>
          </a:p>
        </p:txBody>
      </p:sp>
      <p:pic>
        <p:nvPicPr>
          <p:cNvPr id="8" name="Graphic 7" descr="Checkmark">
            <a:extLst>
              <a:ext uri="{FF2B5EF4-FFF2-40B4-BE49-F238E27FC236}">
                <a16:creationId xmlns:a16="http://schemas.microsoft.com/office/drawing/2014/main" id="{032669BD-2D38-B899-FE38-5A1B780EED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1156115"/>
            <a:ext cx="374444" cy="374444"/>
          </a:xfrm>
          <a:prstGeom prst="rect">
            <a:avLst/>
          </a:prstGeom>
        </p:spPr>
      </p:pic>
    </p:spTree>
    <p:extLst>
      <p:ext uri="{BB962C8B-B14F-4D97-AF65-F5344CB8AC3E}">
        <p14:creationId xmlns:p14="http://schemas.microsoft.com/office/powerpoint/2010/main" val="2249885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CFEE-58ED-92F2-186E-1DB7F0864E5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45FBD47-3843-B684-6B41-5F6C9EAD715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18155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48FB294C-F586-3631-33EC-5D5E9BCF947A}"/>
              </a:ext>
            </a:extLst>
          </p:cNvPr>
          <p:cNvSpPr>
            <a:spLocks noGrp="1"/>
          </p:cNvSpPr>
          <p:nvPr>
            <p:ph type="ctrTitle"/>
          </p:nvPr>
        </p:nvSpPr>
        <p:spPr>
          <a:xfrm>
            <a:off x="310402" y="676899"/>
            <a:ext cx="7061949" cy="625684"/>
          </a:xfrm>
        </p:spPr>
        <p:txBody>
          <a:bodyPr anchor="ctr">
            <a:noAutofit/>
          </a:bodyPr>
          <a:lstStyle/>
          <a:p>
            <a:pPr algn="l"/>
            <a:r>
              <a:rPr lang="en-US" sz="4000" b="1" dirty="0"/>
              <a:t>SAP BTP in a Nutshell</a:t>
            </a:r>
            <a:endParaRPr lang="en-IN" sz="4000" b="1" dirty="0"/>
          </a:p>
        </p:txBody>
      </p:sp>
      <p:grpSp>
        <p:nvGrpSpPr>
          <p:cNvPr id="5" name="Group 4">
            <a:extLst>
              <a:ext uri="{FF2B5EF4-FFF2-40B4-BE49-F238E27FC236}">
                <a16:creationId xmlns:a16="http://schemas.microsoft.com/office/drawing/2014/main" id="{F7882FC2-6827-62C8-A4A4-8CE73E91D081}"/>
              </a:ext>
            </a:extLst>
          </p:cNvPr>
          <p:cNvGrpSpPr/>
          <p:nvPr/>
        </p:nvGrpSpPr>
        <p:grpSpPr>
          <a:xfrm>
            <a:off x="9318667" y="2392143"/>
            <a:ext cx="1787762" cy="3449909"/>
            <a:chOff x="9318667" y="2392143"/>
            <a:chExt cx="1787762" cy="3449909"/>
          </a:xfrm>
        </p:grpSpPr>
        <p:pic>
          <p:nvPicPr>
            <p:cNvPr id="3" name="Picture 2">
              <a:extLst>
                <a:ext uri="{FF2B5EF4-FFF2-40B4-BE49-F238E27FC236}">
                  <a16:creationId xmlns:a16="http://schemas.microsoft.com/office/drawing/2014/main" id="{DFF2729A-3779-28E3-2F97-87E6C1F447A8}"/>
                </a:ext>
              </a:extLst>
            </p:cNvPr>
            <p:cNvPicPr>
              <a:picLocks noChangeAspect="1"/>
            </p:cNvPicPr>
            <p:nvPr/>
          </p:nvPicPr>
          <p:blipFill>
            <a:blip r:embed="rId4"/>
            <a:stretch>
              <a:fillRect/>
            </a:stretch>
          </p:blipFill>
          <p:spPr>
            <a:xfrm>
              <a:off x="9318667" y="2392143"/>
              <a:ext cx="1787762" cy="721820"/>
            </a:xfrm>
            <a:prstGeom prst="rect">
              <a:avLst/>
            </a:prstGeom>
          </p:spPr>
        </p:pic>
        <p:pic>
          <p:nvPicPr>
            <p:cNvPr id="4" name="Picture 3">
              <a:extLst>
                <a:ext uri="{FF2B5EF4-FFF2-40B4-BE49-F238E27FC236}">
                  <a16:creationId xmlns:a16="http://schemas.microsoft.com/office/drawing/2014/main" id="{543A725B-18FD-3AF1-D3BE-20EC6632F540}"/>
                </a:ext>
              </a:extLst>
            </p:cNvPr>
            <p:cNvPicPr>
              <a:picLocks noChangeAspect="1"/>
            </p:cNvPicPr>
            <p:nvPr/>
          </p:nvPicPr>
          <p:blipFill>
            <a:blip r:embed="rId5"/>
            <a:stretch>
              <a:fillRect/>
            </a:stretch>
          </p:blipFill>
          <p:spPr>
            <a:xfrm>
              <a:off x="9476166" y="3571090"/>
              <a:ext cx="1472761" cy="907852"/>
            </a:xfrm>
            <a:prstGeom prst="rect">
              <a:avLst/>
            </a:prstGeom>
          </p:spPr>
        </p:pic>
        <p:pic>
          <p:nvPicPr>
            <p:cNvPr id="2050" name="Picture 2" descr="ABAP Development in a Cloudy World | SAP Blogs">
              <a:extLst>
                <a:ext uri="{FF2B5EF4-FFF2-40B4-BE49-F238E27FC236}">
                  <a16:creationId xmlns:a16="http://schemas.microsoft.com/office/drawing/2014/main" id="{CF6F4309-D074-646A-A322-94E12E9A1B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9577" y="5106399"/>
              <a:ext cx="1325937" cy="7356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B9918DE6-F972-F9A3-B10E-EB7BC63A0E66}"/>
              </a:ext>
            </a:extLst>
          </p:cNvPr>
          <p:cNvSpPr txBox="1"/>
          <p:nvPr/>
        </p:nvSpPr>
        <p:spPr>
          <a:xfrm>
            <a:off x="9260541" y="1855694"/>
            <a:ext cx="1900518" cy="369332"/>
          </a:xfrm>
          <a:prstGeom prst="rect">
            <a:avLst/>
          </a:prstGeom>
          <a:noFill/>
        </p:spPr>
        <p:txBody>
          <a:bodyPr wrap="square" rtlCol="0">
            <a:spAutoFit/>
          </a:bodyPr>
          <a:lstStyle/>
          <a:p>
            <a:r>
              <a:rPr lang="en-US" b="1" dirty="0"/>
              <a:t>Environments</a:t>
            </a:r>
            <a:endParaRPr lang="en-IN" b="1" dirty="0"/>
          </a:p>
        </p:txBody>
      </p:sp>
      <p:grpSp>
        <p:nvGrpSpPr>
          <p:cNvPr id="8" name="Group 7">
            <a:extLst>
              <a:ext uri="{FF2B5EF4-FFF2-40B4-BE49-F238E27FC236}">
                <a16:creationId xmlns:a16="http://schemas.microsoft.com/office/drawing/2014/main" id="{81E76488-BC87-ACB0-51E5-4D776800E4CA}"/>
              </a:ext>
            </a:extLst>
          </p:cNvPr>
          <p:cNvGrpSpPr/>
          <p:nvPr/>
        </p:nvGrpSpPr>
        <p:grpSpPr>
          <a:xfrm>
            <a:off x="310402" y="1961909"/>
            <a:ext cx="5142941" cy="3880143"/>
            <a:chOff x="4300287" y="1920439"/>
            <a:chExt cx="3646337" cy="2784871"/>
          </a:xfrm>
        </p:grpSpPr>
        <p:pic>
          <p:nvPicPr>
            <p:cNvPr id="9" name="Picture 8">
              <a:extLst>
                <a:ext uri="{FF2B5EF4-FFF2-40B4-BE49-F238E27FC236}">
                  <a16:creationId xmlns:a16="http://schemas.microsoft.com/office/drawing/2014/main" id="{B2211DF6-7B29-8583-A123-0CF735858441}"/>
                </a:ext>
              </a:extLst>
            </p:cNvPr>
            <p:cNvPicPr>
              <a:picLocks noChangeAspect="1"/>
            </p:cNvPicPr>
            <p:nvPr/>
          </p:nvPicPr>
          <p:blipFill>
            <a:blip r:embed="rId7"/>
            <a:stretch>
              <a:fillRect/>
            </a:stretch>
          </p:blipFill>
          <p:spPr>
            <a:xfrm>
              <a:off x="4300287" y="2396755"/>
              <a:ext cx="3019846" cy="619211"/>
            </a:xfrm>
            <a:prstGeom prst="rect">
              <a:avLst/>
            </a:prstGeom>
          </p:spPr>
        </p:pic>
        <p:pic>
          <p:nvPicPr>
            <p:cNvPr id="10" name="Picture 9">
              <a:extLst>
                <a:ext uri="{FF2B5EF4-FFF2-40B4-BE49-F238E27FC236}">
                  <a16:creationId xmlns:a16="http://schemas.microsoft.com/office/drawing/2014/main" id="{20EFCEEB-C133-8258-7AE5-6706E3CDC6E2}"/>
                </a:ext>
              </a:extLst>
            </p:cNvPr>
            <p:cNvPicPr>
              <a:picLocks noChangeAspect="1"/>
            </p:cNvPicPr>
            <p:nvPr/>
          </p:nvPicPr>
          <p:blipFill>
            <a:blip r:embed="rId8"/>
            <a:stretch>
              <a:fillRect/>
            </a:stretch>
          </p:blipFill>
          <p:spPr>
            <a:xfrm>
              <a:off x="4336145" y="3017341"/>
              <a:ext cx="2029108" cy="590632"/>
            </a:xfrm>
            <a:prstGeom prst="rect">
              <a:avLst/>
            </a:prstGeom>
          </p:spPr>
        </p:pic>
        <p:pic>
          <p:nvPicPr>
            <p:cNvPr id="11" name="Picture 10">
              <a:extLst>
                <a:ext uri="{FF2B5EF4-FFF2-40B4-BE49-F238E27FC236}">
                  <a16:creationId xmlns:a16="http://schemas.microsoft.com/office/drawing/2014/main" id="{ABF18EA5-EFAB-CC62-9153-3BF24AB165A8}"/>
                </a:ext>
              </a:extLst>
            </p:cNvPr>
            <p:cNvPicPr>
              <a:picLocks noChangeAspect="1"/>
            </p:cNvPicPr>
            <p:nvPr/>
          </p:nvPicPr>
          <p:blipFill>
            <a:blip r:embed="rId9"/>
            <a:stretch>
              <a:fillRect/>
            </a:stretch>
          </p:blipFill>
          <p:spPr>
            <a:xfrm>
              <a:off x="4336145" y="1920439"/>
              <a:ext cx="3610479" cy="504895"/>
            </a:xfrm>
            <a:prstGeom prst="rect">
              <a:avLst/>
            </a:prstGeom>
          </p:spPr>
        </p:pic>
        <p:pic>
          <p:nvPicPr>
            <p:cNvPr id="12" name="Picture 11">
              <a:extLst>
                <a:ext uri="{FF2B5EF4-FFF2-40B4-BE49-F238E27FC236}">
                  <a16:creationId xmlns:a16="http://schemas.microsoft.com/office/drawing/2014/main" id="{3CBD49F3-9121-A697-772E-03B4E47FF9BF}"/>
                </a:ext>
              </a:extLst>
            </p:cNvPr>
            <p:cNvPicPr>
              <a:picLocks noChangeAspect="1"/>
            </p:cNvPicPr>
            <p:nvPr/>
          </p:nvPicPr>
          <p:blipFill>
            <a:blip r:embed="rId10"/>
            <a:stretch>
              <a:fillRect/>
            </a:stretch>
          </p:blipFill>
          <p:spPr>
            <a:xfrm>
              <a:off x="4336145" y="3607973"/>
              <a:ext cx="1428949" cy="543001"/>
            </a:xfrm>
            <a:prstGeom prst="rect">
              <a:avLst/>
            </a:prstGeom>
          </p:spPr>
        </p:pic>
        <p:pic>
          <p:nvPicPr>
            <p:cNvPr id="13" name="Picture 12">
              <a:extLst>
                <a:ext uri="{FF2B5EF4-FFF2-40B4-BE49-F238E27FC236}">
                  <a16:creationId xmlns:a16="http://schemas.microsoft.com/office/drawing/2014/main" id="{2F9AD8DB-DAC5-738E-CE6D-E62B8ECBA04C}"/>
                </a:ext>
              </a:extLst>
            </p:cNvPr>
            <p:cNvPicPr>
              <a:picLocks noChangeAspect="1"/>
            </p:cNvPicPr>
            <p:nvPr/>
          </p:nvPicPr>
          <p:blipFill>
            <a:blip r:embed="rId11"/>
            <a:stretch>
              <a:fillRect/>
            </a:stretch>
          </p:blipFill>
          <p:spPr>
            <a:xfrm>
              <a:off x="4336145" y="4228994"/>
              <a:ext cx="2143424" cy="476316"/>
            </a:xfrm>
            <a:prstGeom prst="rect">
              <a:avLst/>
            </a:prstGeom>
          </p:spPr>
        </p:pic>
      </p:grpSp>
      <p:sp>
        <p:nvSpPr>
          <p:cNvPr id="14" name="TextBox 13">
            <a:extLst>
              <a:ext uri="{FF2B5EF4-FFF2-40B4-BE49-F238E27FC236}">
                <a16:creationId xmlns:a16="http://schemas.microsoft.com/office/drawing/2014/main" id="{FCD34DE0-720A-AFD8-2919-DC243A04318D}"/>
              </a:ext>
            </a:extLst>
          </p:cNvPr>
          <p:cNvSpPr txBox="1"/>
          <p:nvPr/>
        </p:nvSpPr>
        <p:spPr>
          <a:xfrm>
            <a:off x="310402" y="6440836"/>
            <a:ext cx="4389905" cy="369332"/>
          </a:xfrm>
          <a:prstGeom prst="rect">
            <a:avLst/>
          </a:prstGeom>
          <a:noFill/>
        </p:spPr>
        <p:txBody>
          <a:bodyPr wrap="square">
            <a:spAutoFit/>
          </a:bodyPr>
          <a:lstStyle/>
          <a:p>
            <a:r>
              <a:rPr lang="en-US" dirty="0">
                <a:hlinkClick r:id="rId12"/>
              </a:rPr>
              <a:t>SAP Business Technology Platform Solutions</a:t>
            </a:r>
            <a:endParaRPr lang="en-IN" dirty="0"/>
          </a:p>
        </p:txBody>
      </p:sp>
      <p:sp>
        <p:nvSpPr>
          <p:cNvPr id="16" name="TextBox 15">
            <a:extLst>
              <a:ext uri="{FF2B5EF4-FFF2-40B4-BE49-F238E27FC236}">
                <a16:creationId xmlns:a16="http://schemas.microsoft.com/office/drawing/2014/main" id="{F2F75D5E-D89D-1218-736F-8B53D07C8D81}"/>
              </a:ext>
            </a:extLst>
          </p:cNvPr>
          <p:cNvSpPr txBox="1"/>
          <p:nvPr/>
        </p:nvSpPr>
        <p:spPr>
          <a:xfrm>
            <a:off x="6357376" y="6451350"/>
            <a:ext cx="6096000" cy="369332"/>
          </a:xfrm>
          <a:prstGeom prst="rect">
            <a:avLst/>
          </a:prstGeom>
          <a:noFill/>
        </p:spPr>
        <p:txBody>
          <a:bodyPr wrap="square">
            <a:spAutoFit/>
          </a:bodyPr>
          <a:lstStyle/>
          <a:p>
            <a:r>
              <a:rPr lang="en-US" dirty="0">
                <a:hlinkClick r:id="rId13"/>
              </a:rPr>
              <a:t>Open SAP - SAP Business Technology Platform in a Nutshell</a:t>
            </a:r>
            <a:endParaRPr lang="en-IN" dirty="0"/>
          </a:p>
        </p:txBody>
      </p:sp>
    </p:spTree>
    <p:extLst>
      <p:ext uri="{BB962C8B-B14F-4D97-AF65-F5344CB8AC3E}">
        <p14:creationId xmlns:p14="http://schemas.microsoft.com/office/powerpoint/2010/main" val="125534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5" name="Title 1">
            <a:extLst>
              <a:ext uri="{FF2B5EF4-FFF2-40B4-BE49-F238E27FC236}">
                <a16:creationId xmlns:a16="http://schemas.microsoft.com/office/drawing/2014/main" id="{EDCA2BA5-3748-9077-758E-6A08B654AB77}"/>
              </a:ext>
            </a:extLst>
          </p:cNvPr>
          <p:cNvSpPr>
            <a:spLocks noGrp="1"/>
          </p:cNvSpPr>
          <p:nvPr>
            <p:ph type="ctrTitle"/>
          </p:nvPr>
        </p:nvSpPr>
        <p:spPr>
          <a:xfrm>
            <a:off x="86284" y="2081915"/>
            <a:ext cx="6364941" cy="2387600"/>
          </a:xfrm>
        </p:spPr>
        <p:txBody>
          <a:bodyPr anchor="ctr">
            <a:normAutofit/>
          </a:bodyPr>
          <a:lstStyle/>
          <a:p>
            <a:r>
              <a:rPr lang="en-US" dirty="0"/>
              <a:t>Offerings of AI </a:t>
            </a:r>
            <a:br>
              <a:rPr lang="en-US" dirty="0"/>
            </a:br>
            <a:r>
              <a:rPr lang="en-US" dirty="0"/>
              <a:t>in SAP Landscapes</a:t>
            </a:r>
            <a:endParaRPr lang="en-IN" dirty="0"/>
          </a:p>
        </p:txBody>
      </p:sp>
      <p:sp>
        <p:nvSpPr>
          <p:cNvPr id="6" name="Rectangle 5">
            <a:extLst>
              <a:ext uri="{FF2B5EF4-FFF2-40B4-BE49-F238E27FC236}">
                <a16:creationId xmlns:a16="http://schemas.microsoft.com/office/drawing/2014/main" id="{412FBC43-5384-C41E-71E2-65B831F9F083}"/>
              </a:ext>
            </a:extLst>
          </p:cNvPr>
          <p:cNvSpPr/>
          <p:nvPr/>
        </p:nvSpPr>
        <p:spPr>
          <a:xfrm>
            <a:off x="6221506" y="968187"/>
            <a:ext cx="4625788" cy="56746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CC74ACA4-C44D-2293-FAD8-388EC7CCDD3B}"/>
              </a:ext>
            </a:extLst>
          </p:cNvPr>
          <p:cNvSpPr/>
          <p:nvPr/>
        </p:nvSpPr>
        <p:spPr>
          <a:xfrm>
            <a:off x="6338136" y="994455"/>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Why AI Services in SAP?</a:t>
            </a:r>
            <a:endParaRPr lang="en-IN" dirty="0"/>
          </a:p>
        </p:txBody>
      </p:sp>
      <p:sp>
        <p:nvSpPr>
          <p:cNvPr id="10" name="Arrow: Right 9">
            <a:extLst>
              <a:ext uri="{FF2B5EF4-FFF2-40B4-BE49-F238E27FC236}">
                <a16:creationId xmlns:a16="http://schemas.microsoft.com/office/drawing/2014/main" id="{9F3D815A-F3C2-D551-378F-F871092C29DB}"/>
              </a:ext>
            </a:extLst>
          </p:cNvPr>
          <p:cNvSpPr/>
          <p:nvPr/>
        </p:nvSpPr>
        <p:spPr>
          <a:xfrm>
            <a:off x="6338135" y="178546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BTP in a Nutshell</a:t>
            </a:r>
            <a:endParaRPr lang="en-IN" dirty="0"/>
          </a:p>
        </p:txBody>
      </p:sp>
      <p:sp>
        <p:nvSpPr>
          <p:cNvPr id="12" name="Arrow: Right 11">
            <a:extLst>
              <a:ext uri="{FF2B5EF4-FFF2-40B4-BE49-F238E27FC236}">
                <a16:creationId xmlns:a16="http://schemas.microsoft.com/office/drawing/2014/main" id="{E999EC31-7E8C-323D-2D00-F65A7ABD207A}"/>
              </a:ext>
            </a:extLst>
          </p:cNvPr>
          <p:cNvSpPr/>
          <p:nvPr/>
        </p:nvSpPr>
        <p:spPr>
          <a:xfrm>
            <a:off x="6347144" y="2577951"/>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Offerings of AI in SAP Landscapes</a:t>
            </a:r>
            <a:endParaRPr lang="en-IN" dirty="0"/>
          </a:p>
        </p:txBody>
      </p:sp>
      <p:sp>
        <p:nvSpPr>
          <p:cNvPr id="13" name="Arrow: Right 12">
            <a:extLst>
              <a:ext uri="{FF2B5EF4-FFF2-40B4-BE49-F238E27FC236}">
                <a16:creationId xmlns:a16="http://schemas.microsoft.com/office/drawing/2014/main" id="{0D653456-EED9-6018-965F-981CD67AC941}"/>
              </a:ext>
            </a:extLst>
          </p:cNvPr>
          <p:cNvSpPr/>
          <p:nvPr/>
        </p:nvSpPr>
        <p:spPr>
          <a:xfrm>
            <a:off x="6347144" y="3368216"/>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a:t>
            </a:r>
            <a:endParaRPr lang="en-IN" dirty="0"/>
          </a:p>
        </p:txBody>
      </p:sp>
      <p:sp>
        <p:nvSpPr>
          <p:cNvPr id="14" name="Arrow: Right 13">
            <a:extLst>
              <a:ext uri="{FF2B5EF4-FFF2-40B4-BE49-F238E27FC236}">
                <a16:creationId xmlns:a16="http://schemas.microsoft.com/office/drawing/2014/main" id="{80A048F4-8557-5B0B-B1A9-99F73ADAE9E4}"/>
              </a:ext>
            </a:extLst>
          </p:cNvPr>
          <p:cNvSpPr/>
          <p:nvPr/>
        </p:nvSpPr>
        <p:spPr>
          <a:xfrm>
            <a:off x="6347144" y="4159964"/>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SAP AI Business Services APIs</a:t>
            </a:r>
            <a:endParaRPr lang="en-IN" dirty="0"/>
          </a:p>
        </p:txBody>
      </p:sp>
      <p:sp>
        <p:nvSpPr>
          <p:cNvPr id="15" name="Arrow: Right 14">
            <a:extLst>
              <a:ext uri="{FF2B5EF4-FFF2-40B4-BE49-F238E27FC236}">
                <a16:creationId xmlns:a16="http://schemas.microsoft.com/office/drawing/2014/main" id="{A94DCC1C-3AE4-C12A-BA0E-4D335B17FB2B}"/>
              </a:ext>
            </a:extLst>
          </p:cNvPr>
          <p:cNvSpPr/>
          <p:nvPr/>
        </p:nvSpPr>
        <p:spPr>
          <a:xfrm>
            <a:off x="6338134" y="4951712"/>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What’s coming up Next? GenAI?</a:t>
            </a:r>
            <a:endParaRPr lang="en-IN" dirty="0"/>
          </a:p>
        </p:txBody>
      </p:sp>
      <p:sp>
        <p:nvSpPr>
          <p:cNvPr id="16" name="Arrow: Right 15">
            <a:extLst>
              <a:ext uri="{FF2B5EF4-FFF2-40B4-BE49-F238E27FC236}">
                <a16:creationId xmlns:a16="http://schemas.microsoft.com/office/drawing/2014/main" id="{EA378201-9272-6889-FCC0-F67CE0CB9B50}"/>
              </a:ext>
            </a:extLst>
          </p:cNvPr>
          <p:cNvSpPr/>
          <p:nvPr/>
        </p:nvSpPr>
        <p:spPr>
          <a:xfrm>
            <a:off x="6338133" y="5743460"/>
            <a:ext cx="4426883" cy="699247"/>
          </a:xfrm>
          <a:prstGeom prst="rightArrow">
            <a:avLst/>
          </a:prstGeom>
          <a:solidFill>
            <a:srgbClr val="405F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Take-away</a:t>
            </a:r>
            <a:endParaRPr lang="en-IN" dirty="0"/>
          </a:p>
        </p:txBody>
      </p:sp>
      <p:sp>
        <p:nvSpPr>
          <p:cNvPr id="3" name="TextBox 2">
            <a:extLst>
              <a:ext uri="{FF2B5EF4-FFF2-40B4-BE49-F238E27FC236}">
                <a16:creationId xmlns:a16="http://schemas.microsoft.com/office/drawing/2014/main" id="{98A6E748-760F-F47A-B327-0C49D7DAAC50}"/>
              </a:ext>
            </a:extLst>
          </p:cNvPr>
          <p:cNvSpPr txBox="1"/>
          <p:nvPr/>
        </p:nvSpPr>
        <p:spPr>
          <a:xfrm>
            <a:off x="9798600" y="2741796"/>
            <a:ext cx="690282" cy="369332"/>
          </a:xfrm>
          <a:prstGeom prst="rect">
            <a:avLst/>
          </a:prstGeom>
          <a:noFill/>
        </p:spPr>
        <p:txBody>
          <a:bodyPr wrap="square" rtlCol="0">
            <a:spAutoFit/>
          </a:bodyPr>
          <a:lstStyle/>
          <a:p>
            <a:pPr algn="r"/>
            <a:r>
              <a:rPr lang="en-US" dirty="0">
                <a:solidFill>
                  <a:srgbClr val="F1B53B"/>
                </a:solidFill>
              </a:rPr>
              <a:t>Next</a:t>
            </a:r>
            <a:endParaRPr lang="en-IN" dirty="0">
              <a:solidFill>
                <a:srgbClr val="F1B53B"/>
              </a:solidFill>
            </a:endParaRPr>
          </a:p>
        </p:txBody>
      </p:sp>
      <p:pic>
        <p:nvPicPr>
          <p:cNvPr id="4" name="Graphic 3" descr="Checkmark">
            <a:extLst>
              <a:ext uri="{FF2B5EF4-FFF2-40B4-BE49-F238E27FC236}">
                <a16:creationId xmlns:a16="http://schemas.microsoft.com/office/drawing/2014/main" id="{B42D632D-B612-000B-C80B-2C2BAFD3A6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1156115"/>
            <a:ext cx="374444" cy="374444"/>
          </a:xfrm>
          <a:prstGeom prst="rect">
            <a:avLst/>
          </a:prstGeom>
        </p:spPr>
      </p:pic>
      <p:pic>
        <p:nvPicPr>
          <p:cNvPr id="8" name="Graphic 7" descr="Checkmark">
            <a:extLst>
              <a:ext uri="{FF2B5EF4-FFF2-40B4-BE49-F238E27FC236}">
                <a16:creationId xmlns:a16="http://schemas.microsoft.com/office/drawing/2014/main" id="{91C5C00E-B34C-A86C-4DA8-D6E63EB76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7116" y="1934363"/>
            <a:ext cx="374444" cy="374444"/>
          </a:xfrm>
          <a:prstGeom prst="rect">
            <a:avLst/>
          </a:prstGeom>
        </p:spPr>
      </p:pic>
    </p:spTree>
    <p:extLst>
      <p:ext uri="{BB962C8B-B14F-4D97-AF65-F5344CB8AC3E}">
        <p14:creationId xmlns:p14="http://schemas.microsoft.com/office/powerpoint/2010/main" val="2207014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48FB294C-F586-3631-33EC-5D5E9BCF947A}"/>
              </a:ext>
            </a:extLst>
          </p:cNvPr>
          <p:cNvSpPr>
            <a:spLocks noGrp="1"/>
          </p:cNvSpPr>
          <p:nvPr>
            <p:ph type="ctrTitle"/>
          </p:nvPr>
        </p:nvSpPr>
        <p:spPr>
          <a:xfrm>
            <a:off x="310402" y="676899"/>
            <a:ext cx="10187269" cy="625684"/>
          </a:xfrm>
        </p:spPr>
        <p:txBody>
          <a:bodyPr anchor="ctr">
            <a:noAutofit/>
          </a:bodyPr>
          <a:lstStyle/>
          <a:p>
            <a:pPr algn="l"/>
            <a:r>
              <a:rPr lang="en-US" sz="4000" b="1" dirty="0"/>
              <a:t>Offerings of AI in SAP Landscapes</a:t>
            </a:r>
            <a:endParaRPr lang="en-IN" sz="4000" b="1" dirty="0"/>
          </a:p>
        </p:txBody>
      </p:sp>
      <p:sp>
        <p:nvSpPr>
          <p:cNvPr id="3" name="Rectangle 2">
            <a:extLst>
              <a:ext uri="{FF2B5EF4-FFF2-40B4-BE49-F238E27FC236}">
                <a16:creationId xmlns:a16="http://schemas.microsoft.com/office/drawing/2014/main" id="{2A82FC94-2122-9E41-5207-12DA39999B33}"/>
              </a:ext>
            </a:extLst>
          </p:cNvPr>
          <p:cNvSpPr/>
          <p:nvPr/>
        </p:nvSpPr>
        <p:spPr>
          <a:xfrm>
            <a:off x="672353" y="1837765"/>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4"/>
              </a:rPr>
              <a:t>AI Business Services</a:t>
            </a:r>
            <a:endParaRPr lang="en-IN" dirty="0">
              <a:solidFill>
                <a:schemeClr val="tx1"/>
              </a:solidFill>
            </a:endParaRPr>
          </a:p>
        </p:txBody>
      </p:sp>
      <p:sp>
        <p:nvSpPr>
          <p:cNvPr id="6" name="Rectangle 5">
            <a:extLst>
              <a:ext uri="{FF2B5EF4-FFF2-40B4-BE49-F238E27FC236}">
                <a16:creationId xmlns:a16="http://schemas.microsoft.com/office/drawing/2014/main" id="{8F51AC53-4472-BD62-F2F2-8ADDE35EA34F}"/>
              </a:ext>
            </a:extLst>
          </p:cNvPr>
          <p:cNvSpPr/>
          <p:nvPr/>
        </p:nvSpPr>
        <p:spPr>
          <a:xfrm>
            <a:off x="8275308" y="1837765"/>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5"/>
              </a:rPr>
              <a:t>AI Core</a:t>
            </a:r>
            <a:endParaRPr lang="en-IN" dirty="0">
              <a:solidFill>
                <a:schemeClr val="tx1"/>
              </a:solidFill>
            </a:endParaRPr>
          </a:p>
        </p:txBody>
      </p:sp>
      <p:sp>
        <p:nvSpPr>
          <p:cNvPr id="10" name="Rectangle 9">
            <a:extLst>
              <a:ext uri="{FF2B5EF4-FFF2-40B4-BE49-F238E27FC236}">
                <a16:creationId xmlns:a16="http://schemas.microsoft.com/office/drawing/2014/main" id="{C8383C47-8DFE-586E-801C-098780040A6B}"/>
              </a:ext>
            </a:extLst>
          </p:cNvPr>
          <p:cNvSpPr/>
          <p:nvPr/>
        </p:nvSpPr>
        <p:spPr>
          <a:xfrm>
            <a:off x="672353" y="4890183"/>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6"/>
              </a:rPr>
              <a:t>AI Launchpad</a:t>
            </a:r>
            <a:endParaRPr lang="en-IN" dirty="0">
              <a:solidFill>
                <a:schemeClr val="tx1"/>
              </a:solidFill>
            </a:endParaRPr>
          </a:p>
        </p:txBody>
      </p:sp>
      <p:sp>
        <p:nvSpPr>
          <p:cNvPr id="4" name="Speech Bubble: Rectangle with Corners Rounded 3">
            <a:extLst>
              <a:ext uri="{FF2B5EF4-FFF2-40B4-BE49-F238E27FC236}">
                <a16:creationId xmlns:a16="http://schemas.microsoft.com/office/drawing/2014/main" id="{38BD789D-1282-14C4-F932-20E14DDF0376}"/>
              </a:ext>
            </a:extLst>
          </p:cNvPr>
          <p:cNvSpPr/>
          <p:nvPr/>
        </p:nvSpPr>
        <p:spPr>
          <a:xfrm>
            <a:off x="4052047" y="1837765"/>
            <a:ext cx="2160494" cy="824753"/>
          </a:xfrm>
          <a:prstGeom prst="wedgeRoundRectCallout">
            <a:avLst>
              <a:gd name="adj1" fmla="val -64401"/>
              <a:gd name="adj2" fmla="val -2946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Packaged version of AI-ML Models. </a:t>
            </a:r>
          </a:p>
        </p:txBody>
      </p:sp>
    </p:spTree>
    <p:extLst>
      <p:ext uri="{BB962C8B-B14F-4D97-AF65-F5344CB8AC3E}">
        <p14:creationId xmlns:p14="http://schemas.microsoft.com/office/powerpoint/2010/main" val="3327276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48FB294C-F586-3631-33EC-5D5E9BCF947A}"/>
              </a:ext>
            </a:extLst>
          </p:cNvPr>
          <p:cNvSpPr>
            <a:spLocks noGrp="1"/>
          </p:cNvSpPr>
          <p:nvPr>
            <p:ph type="ctrTitle"/>
          </p:nvPr>
        </p:nvSpPr>
        <p:spPr>
          <a:xfrm>
            <a:off x="310402" y="676899"/>
            <a:ext cx="10187269" cy="625684"/>
          </a:xfrm>
        </p:spPr>
        <p:txBody>
          <a:bodyPr anchor="ctr">
            <a:noAutofit/>
          </a:bodyPr>
          <a:lstStyle/>
          <a:p>
            <a:pPr algn="l"/>
            <a:r>
              <a:rPr lang="en-US" sz="4000" b="1" dirty="0"/>
              <a:t>Offerings of AI in SAP Landscapes</a:t>
            </a:r>
            <a:endParaRPr lang="en-IN" sz="4000" b="1" dirty="0"/>
          </a:p>
        </p:txBody>
      </p:sp>
      <p:sp>
        <p:nvSpPr>
          <p:cNvPr id="3" name="Rectangle 2">
            <a:extLst>
              <a:ext uri="{FF2B5EF4-FFF2-40B4-BE49-F238E27FC236}">
                <a16:creationId xmlns:a16="http://schemas.microsoft.com/office/drawing/2014/main" id="{2A82FC94-2122-9E41-5207-12DA39999B33}"/>
              </a:ext>
            </a:extLst>
          </p:cNvPr>
          <p:cNvSpPr/>
          <p:nvPr/>
        </p:nvSpPr>
        <p:spPr>
          <a:xfrm>
            <a:off x="672353" y="1837765"/>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4"/>
              </a:rPr>
              <a:t>AI Business Services</a:t>
            </a:r>
            <a:endParaRPr lang="en-IN" dirty="0">
              <a:solidFill>
                <a:schemeClr val="tx1"/>
              </a:solidFill>
            </a:endParaRPr>
          </a:p>
        </p:txBody>
      </p:sp>
      <p:sp>
        <p:nvSpPr>
          <p:cNvPr id="6" name="Rectangle 5">
            <a:extLst>
              <a:ext uri="{FF2B5EF4-FFF2-40B4-BE49-F238E27FC236}">
                <a16:creationId xmlns:a16="http://schemas.microsoft.com/office/drawing/2014/main" id="{8F51AC53-4472-BD62-F2F2-8ADDE35EA34F}"/>
              </a:ext>
            </a:extLst>
          </p:cNvPr>
          <p:cNvSpPr/>
          <p:nvPr/>
        </p:nvSpPr>
        <p:spPr>
          <a:xfrm>
            <a:off x="8275308" y="1837765"/>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5"/>
              </a:rPr>
              <a:t>AI Core</a:t>
            </a:r>
            <a:endParaRPr lang="en-IN" dirty="0">
              <a:solidFill>
                <a:schemeClr val="tx1"/>
              </a:solidFill>
            </a:endParaRPr>
          </a:p>
        </p:txBody>
      </p:sp>
      <p:sp>
        <p:nvSpPr>
          <p:cNvPr id="10" name="Rectangle 9">
            <a:extLst>
              <a:ext uri="{FF2B5EF4-FFF2-40B4-BE49-F238E27FC236}">
                <a16:creationId xmlns:a16="http://schemas.microsoft.com/office/drawing/2014/main" id="{C8383C47-8DFE-586E-801C-098780040A6B}"/>
              </a:ext>
            </a:extLst>
          </p:cNvPr>
          <p:cNvSpPr/>
          <p:nvPr/>
        </p:nvSpPr>
        <p:spPr>
          <a:xfrm>
            <a:off x="672353" y="4890183"/>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6"/>
              </a:rPr>
              <a:t>AI Launchpad</a:t>
            </a:r>
            <a:endParaRPr lang="en-IN" dirty="0">
              <a:solidFill>
                <a:schemeClr val="tx1"/>
              </a:solidFill>
            </a:endParaRPr>
          </a:p>
        </p:txBody>
      </p:sp>
      <p:sp>
        <p:nvSpPr>
          <p:cNvPr id="5" name="Speech Bubble: Rectangle with Corners Rounded 4">
            <a:extLst>
              <a:ext uri="{FF2B5EF4-FFF2-40B4-BE49-F238E27FC236}">
                <a16:creationId xmlns:a16="http://schemas.microsoft.com/office/drawing/2014/main" id="{6C3DFFF5-12EE-08F5-06C8-5218E5F37640}"/>
              </a:ext>
            </a:extLst>
          </p:cNvPr>
          <p:cNvSpPr/>
          <p:nvPr/>
        </p:nvSpPr>
        <p:spPr>
          <a:xfrm>
            <a:off x="8604525" y="3429000"/>
            <a:ext cx="2160494" cy="1461183"/>
          </a:xfrm>
          <a:prstGeom prst="wedgeRoundRectCallout">
            <a:avLst>
              <a:gd name="adj1" fmla="val -25812"/>
              <a:gd name="adj2" fmla="val -8482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Preconfigured SAP Solutions on ML and open source frameworks </a:t>
            </a:r>
            <a:endParaRPr lang="en-IN" dirty="0"/>
          </a:p>
        </p:txBody>
      </p:sp>
      <p:sp>
        <p:nvSpPr>
          <p:cNvPr id="8" name="Speech Bubble: Rectangle with Corners Rounded 7">
            <a:extLst>
              <a:ext uri="{FF2B5EF4-FFF2-40B4-BE49-F238E27FC236}">
                <a16:creationId xmlns:a16="http://schemas.microsoft.com/office/drawing/2014/main" id="{FB2636BC-D30C-C647-1A00-7A511DD6DB6D}"/>
              </a:ext>
            </a:extLst>
          </p:cNvPr>
          <p:cNvSpPr/>
          <p:nvPr/>
        </p:nvSpPr>
        <p:spPr>
          <a:xfrm>
            <a:off x="4052047" y="1837765"/>
            <a:ext cx="2160494" cy="753035"/>
          </a:xfrm>
          <a:prstGeom prst="wedgeRoundRectCallout">
            <a:avLst>
              <a:gd name="adj1" fmla="val -64401"/>
              <a:gd name="adj2" fmla="val -2946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Packaged version of AI-ML Models.</a:t>
            </a:r>
            <a:endParaRPr lang="en-IN" dirty="0"/>
          </a:p>
        </p:txBody>
      </p:sp>
    </p:spTree>
    <p:extLst>
      <p:ext uri="{BB962C8B-B14F-4D97-AF65-F5344CB8AC3E}">
        <p14:creationId xmlns:p14="http://schemas.microsoft.com/office/powerpoint/2010/main" val="3694391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onography – Quartz | SAP Fiori for Web Design Guidelines">
            <a:extLst>
              <a:ext uri="{FF2B5EF4-FFF2-40B4-BE49-F238E27FC236}">
                <a16:creationId xmlns:a16="http://schemas.microsoft.com/office/drawing/2014/main" id="{E1F2F73A-0560-2F18-92FB-BF77000D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02" y="155482"/>
            <a:ext cx="944656" cy="46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C2BB82-883E-41BB-0D4F-FEE6009D2F26}"/>
              </a:ext>
            </a:extLst>
          </p:cNvPr>
          <p:cNvPicPr>
            <a:picLocks noChangeAspect="1"/>
          </p:cNvPicPr>
          <p:nvPr/>
        </p:nvPicPr>
        <p:blipFill>
          <a:blip r:embed="rId3"/>
          <a:stretch>
            <a:fillRect/>
          </a:stretch>
        </p:blipFill>
        <p:spPr>
          <a:xfrm>
            <a:off x="10765019" y="103075"/>
            <a:ext cx="1116579" cy="1043171"/>
          </a:xfrm>
          <a:prstGeom prst="rect">
            <a:avLst/>
          </a:prstGeom>
        </p:spPr>
      </p:pic>
      <p:sp>
        <p:nvSpPr>
          <p:cNvPr id="2" name="Title 1">
            <a:extLst>
              <a:ext uri="{FF2B5EF4-FFF2-40B4-BE49-F238E27FC236}">
                <a16:creationId xmlns:a16="http://schemas.microsoft.com/office/drawing/2014/main" id="{48FB294C-F586-3631-33EC-5D5E9BCF947A}"/>
              </a:ext>
            </a:extLst>
          </p:cNvPr>
          <p:cNvSpPr>
            <a:spLocks noGrp="1"/>
          </p:cNvSpPr>
          <p:nvPr>
            <p:ph type="ctrTitle"/>
          </p:nvPr>
        </p:nvSpPr>
        <p:spPr>
          <a:xfrm>
            <a:off x="310402" y="676899"/>
            <a:ext cx="10187269" cy="625684"/>
          </a:xfrm>
        </p:spPr>
        <p:txBody>
          <a:bodyPr anchor="ctr">
            <a:noAutofit/>
          </a:bodyPr>
          <a:lstStyle/>
          <a:p>
            <a:pPr algn="l"/>
            <a:r>
              <a:rPr lang="en-US" sz="4000" b="1" dirty="0"/>
              <a:t>Offerings of AI in SAP Landscapes</a:t>
            </a:r>
            <a:endParaRPr lang="en-IN" sz="4000" b="1" dirty="0"/>
          </a:p>
        </p:txBody>
      </p:sp>
      <p:sp>
        <p:nvSpPr>
          <p:cNvPr id="3" name="Rectangle 2">
            <a:extLst>
              <a:ext uri="{FF2B5EF4-FFF2-40B4-BE49-F238E27FC236}">
                <a16:creationId xmlns:a16="http://schemas.microsoft.com/office/drawing/2014/main" id="{2A82FC94-2122-9E41-5207-12DA39999B33}"/>
              </a:ext>
            </a:extLst>
          </p:cNvPr>
          <p:cNvSpPr/>
          <p:nvPr/>
        </p:nvSpPr>
        <p:spPr>
          <a:xfrm>
            <a:off x="672353" y="1837765"/>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4"/>
              </a:rPr>
              <a:t>AI Business Services</a:t>
            </a:r>
            <a:endParaRPr lang="en-IN" dirty="0">
              <a:solidFill>
                <a:schemeClr val="tx1"/>
              </a:solidFill>
            </a:endParaRPr>
          </a:p>
        </p:txBody>
      </p:sp>
      <p:sp>
        <p:nvSpPr>
          <p:cNvPr id="6" name="Rectangle 5">
            <a:extLst>
              <a:ext uri="{FF2B5EF4-FFF2-40B4-BE49-F238E27FC236}">
                <a16:creationId xmlns:a16="http://schemas.microsoft.com/office/drawing/2014/main" id="{8F51AC53-4472-BD62-F2F2-8ADDE35EA34F}"/>
              </a:ext>
            </a:extLst>
          </p:cNvPr>
          <p:cNvSpPr/>
          <p:nvPr/>
        </p:nvSpPr>
        <p:spPr>
          <a:xfrm>
            <a:off x="8275308" y="1837765"/>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5"/>
              </a:rPr>
              <a:t>AI Core</a:t>
            </a:r>
            <a:endParaRPr lang="en-IN" dirty="0">
              <a:solidFill>
                <a:schemeClr val="tx1"/>
              </a:solidFill>
            </a:endParaRPr>
          </a:p>
        </p:txBody>
      </p:sp>
      <p:sp>
        <p:nvSpPr>
          <p:cNvPr id="10" name="Rectangle 9">
            <a:extLst>
              <a:ext uri="{FF2B5EF4-FFF2-40B4-BE49-F238E27FC236}">
                <a16:creationId xmlns:a16="http://schemas.microsoft.com/office/drawing/2014/main" id="{C8383C47-8DFE-586E-801C-098780040A6B}"/>
              </a:ext>
            </a:extLst>
          </p:cNvPr>
          <p:cNvSpPr/>
          <p:nvPr/>
        </p:nvSpPr>
        <p:spPr>
          <a:xfrm>
            <a:off x="672353" y="4890183"/>
            <a:ext cx="3048000" cy="1192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6"/>
              </a:rPr>
              <a:t>AI Launchpad</a:t>
            </a:r>
            <a:endParaRPr lang="en-IN" dirty="0">
              <a:solidFill>
                <a:schemeClr val="tx1"/>
              </a:solidFill>
            </a:endParaRPr>
          </a:p>
        </p:txBody>
      </p:sp>
      <p:sp>
        <p:nvSpPr>
          <p:cNvPr id="5" name="Speech Bubble: Rectangle with Corners Rounded 4">
            <a:extLst>
              <a:ext uri="{FF2B5EF4-FFF2-40B4-BE49-F238E27FC236}">
                <a16:creationId xmlns:a16="http://schemas.microsoft.com/office/drawing/2014/main" id="{6C3DFFF5-12EE-08F5-06C8-5218E5F37640}"/>
              </a:ext>
            </a:extLst>
          </p:cNvPr>
          <p:cNvSpPr/>
          <p:nvPr/>
        </p:nvSpPr>
        <p:spPr>
          <a:xfrm>
            <a:off x="8604525" y="3429000"/>
            <a:ext cx="2160494" cy="1389562"/>
          </a:xfrm>
          <a:prstGeom prst="wedgeRoundRectCallout">
            <a:avLst>
              <a:gd name="adj1" fmla="val -25812"/>
              <a:gd name="adj2" fmla="val -8482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Preconfigured SAP Solutions on ML and open source frameworks </a:t>
            </a:r>
            <a:endParaRPr lang="en-IN" dirty="0"/>
          </a:p>
        </p:txBody>
      </p:sp>
      <p:sp>
        <p:nvSpPr>
          <p:cNvPr id="8" name="Speech Bubble: Rectangle with Corners Rounded 7">
            <a:extLst>
              <a:ext uri="{FF2B5EF4-FFF2-40B4-BE49-F238E27FC236}">
                <a16:creationId xmlns:a16="http://schemas.microsoft.com/office/drawing/2014/main" id="{73029408-AC0A-B9A3-3550-B0052C1ED58E}"/>
              </a:ext>
            </a:extLst>
          </p:cNvPr>
          <p:cNvSpPr/>
          <p:nvPr/>
        </p:nvSpPr>
        <p:spPr>
          <a:xfrm>
            <a:off x="4096871" y="4692928"/>
            <a:ext cx="2160494" cy="1389562"/>
          </a:xfrm>
          <a:prstGeom prst="wedgeRoundRectCallout">
            <a:avLst>
              <a:gd name="adj1" fmla="val -64401"/>
              <a:gd name="adj2" fmla="val -2946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SaaS Solution in BTP to manage AI use cases in SAP.</a:t>
            </a:r>
          </a:p>
          <a:p>
            <a:r>
              <a:rPr lang="en-US" dirty="0"/>
              <a:t>- AI Core </a:t>
            </a:r>
            <a:endParaRPr lang="en-IN" dirty="0"/>
          </a:p>
        </p:txBody>
      </p:sp>
      <p:sp>
        <p:nvSpPr>
          <p:cNvPr id="9" name="Speech Bubble: Rectangle with Corners Rounded 8">
            <a:extLst>
              <a:ext uri="{FF2B5EF4-FFF2-40B4-BE49-F238E27FC236}">
                <a16:creationId xmlns:a16="http://schemas.microsoft.com/office/drawing/2014/main" id="{435E707C-3943-15FA-9D14-EF2AE00D6A90}"/>
              </a:ext>
            </a:extLst>
          </p:cNvPr>
          <p:cNvSpPr/>
          <p:nvPr/>
        </p:nvSpPr>
        <p:spPr>
          <a:xfrm>
            <a:off x="4052047" y="1837765"/>
            <a:ext cx="2160494" cy="717176"/>
          </a:xfrm>
          <a:prstGeom prst="wedgeRoundRectCallout">
            <a:avLst>
              <a:gd name="adj1" fmla="val -64401"/>
              <a:gd name="adj2" fmla="val -2946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Packaged version of AI-ML Models.</a:t>
            </a:r>
            <a:endParaRPr lang="en-IN" dirty="0"/>
          </a:p>
        </p:txBody>
      </p:sp>
    </p:spTree>
    <p:extLst>
      <p:ext uri="{BB962C8B-B14F-4D97-AF65-F5344CB8AC3E}">
        <p14:creationId xmlns:p14="http://schemas.microsoft.com/office/powerpoint/2010/main" val="2031715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5474</TotalTime>
  <Words>1144</Words>
  <Application>Microsoft Office PowerPoint</Application>
  <PresentationFormat>Widescreen</PresentationFormat>
  <Paragraphs>264</Paragraphs>
  <Slides>40</Slides>
  <Notes>4</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72</vt:lpstr>
      <vt:lpstr>-apple-system</vt:lpstr>
      <vt:lpstr>Arial</vt:lpstr>
      <vt:lpstr>Calibri</vt:lpstr>
      <vt:lpstr>Calibri Light</vt:lpstr>
      <vt:lpstr>Office Theme</vt:lpstr>
      <vt:lpstr>SAP AI Business Services</vt:lpstr>
      <vt:lpstr>Content</vt:lpstr>
      <vt:lpstr>Why AI in SAP?</vt:lpstr>
      <vt:lpstr>SAP BTP  in a Nutshell</vt:lpstr>
      <vt:lpstr>SAP BTP in a Nutshell</vt:lpstr>
      <vt:lpstr>Offerings of AI  in SAP Landscapes</vt:lpstr>
      <vt:lpstr>Offerings of AI in SAP Landscapes</vt:lpstr>
      <vt:lpstr>Offerings of AI in SAP Landscapes</vt:lpstr>
      <vt:lpstr>Offerings of AI in SAP Landscapes</vt:lpstr>
      <vt:lpstr>Offerings of AI in SAP Landscapes</vt:lpstr>
      <vt:lpstr>Offerings of AI in SAP Landscapes</vt:lpstr>
      <vt:lpstr>Offerings of AI in SAP Landscapes</vt:lpstr>
      <vt:lpstr>Offerings of AI in SAP Landscapes</vt:lpstr>
      <vt:lpstr>SAP AI Business Services</vt:lpstr>
      <vt:lpstr>SAP AI Business Services</vt:lpstr>
      <vt:lpstr>SAP AI Business Services</vt:lpstr>
      <vt:lpstr>SAP AI Business Services</vt:lpstr>
      <vt:lpstr>SAP AI Business Services</vt:lpstr>
      <vt:lpstr>What is Cloud?</vt:lpstr>
      <vt:lpstr>PowerPoint Presentation</vt:lpstr>
      <vt:lpstr>SAP AI Business Services</vt:lpstr>
      <vt:lpstr>SAP AI Business Services</vt:lpstr>
      <vt:lpstr>SAP AI Business Services</vt:lpstr>
      <vt:lpstr>SAP AI Business Services</vt:lpstr>
      <vt:lpstr>SAP AI Business Services</vt:lpstr>
      <vt:lpstr>SAP AI Business Services</vt:lpstr>
      <vt:lpstr>SAP AI Business Services</vt:lpstr>
      <vt:lpstr>SAP AI Business Services</vt:lpstr>
      <vt:lpstr>SAP AI Business Services</vt:lpstr>
      <vt:lpstr>SAP AI Business Services</vt:lpstr>
      <vt:lpstr>What’s coming up Next? GenAI?</vt:lpstr>
      <vt:lpstr>What’s coming up Next? GenAI?</vt:lpstr>
      <vt:lpstr>What’s coming up Next? GenAI?</vt:lpstr>
      <vt:lpstr>Take-away</vt:lpstr>
      <vt:lpstr>SAP AI Business Services</vt:lpstr>
      <vt:lpstr>Take away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AI Business Services</dc:title>
  <dc:creator>Sabarna Chatterjee</dc:creator>
  <cp:lastModifiedBy>Sabarna Chatterjee</cp:lastModifiedBy>
  <cp:revision>31</cp:revision>
  <dcterms:created xsi:type="dcterms:W3CDTF">2023-09-12T06:49:11Z</dcterms:created>
  <dcterms:modified xsi:type="dcterms:W3CDTF">2023-09-16T19:07:43Z</dcterms:modified>
</cp:coreProperties>
</file>